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8" r:id="rId5"/>
  </p:sldMasterIdLst>
  <p:notesMasterIdLst>
    <p:notesMasterId r:id="rId27"/>
  </p:notesMasterIdLst>
  <p:sldIdLst>
    <p:sldId id="329" r:id="rId6"/>
    <p:sldId id="4072" r:id="rId7"/>
    <p:sldId id="4069" r:id="rId8"/>
    <p:sldId id="4066" r:id="rId9"/>
    <p:sldId id="4071" r:id="rId10"/>
    <p:sldId id="4070" r:id="rId11"/>
    <p:sldId id="4068" r:id="rId12"/>
    <p:sldId id="4067" r:id="rId13"/>
    <p:sldId id="332" r:id="rId14"/>
    <p:sldId id="334" r:id="rId15"/>
    <p:sldId id="333" r:id="rId16"/>
    <p:sldId id="335" r:id="rId17"/>
    <p:sldId id="336" r:id="rId18"/>
    <p:sldId id="337" r:id="rId19"/>
    <p:sldId id="338" r:id="rId20"/>
    <p:sldId id="4064" r:id="rId21"/>
    <p:sldId id="4063" r:id="rId22"/>
    <p:sldId id="339" r:id="rId23"/>
    <p:sldId id="340" r:id="rId24"/>
    <p:sldId id="341" r:id="rId25"/>
    <p:sldId id="4065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08F1703-4A68-A541-8859-8AF22BD2AAFE}">
          <p14:sldIdLst>
            <p14:sldId id="329"/>
          </p14:sldIdLst>
        </p14:section>
        <p14:section name="Results" id="{22E59BB1-971A-A04F-834C-8301DDD1C179}">
          <p14:sldIdLst>
            <p14:sldId id="4072"/>
            <p14:sldId id="4069"/>
            <p14:sldId id="4066"/>
            <p14:sldId id="4071"/>
            <p14:sldId id="4070"/>
            <p14:sldId id="4068"/>
            <p14:sldId id="4067"/>
          </p14:sldIdLst>
        </p14:section>
        <p14:section name="M&amp;M" id="{2202652B-0FFF-DC46-90BF-5CCFAD17B1D1}">
          <p14:sldIdLst>
            <p14:sldId id="332"/>
            <p14:sldId id="334"/>
            <p14:sldId id="333"/>
            <p14:sldId id="335"/>
            <p14:sldId id="336"/>
            <p14:sldId id="337"/>
            <p14:sldId id="338"/>
            <p14:sldId id="4064"/>
            <p14:sldId id="4063"/>
            <p14:sldId id="339"/>
            <p14:sldId id="340"/>
          </p14:sldIdLst>
        </p14:section>
        <p14:section name="Alg spec" id="{100ED8F4-AD3F-1D49-B42F-C5C269CBF5B0}">
          <p14:sldIdLst>
            <p14:sldId id="341"/>
            <p14:sldId id="40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25DBB"/>
    <a:srgbClr val="FCB800"/>
    <a:srgbClr val="6A4C00"/>
    <a:srgbClr val="C7DC7D"/>
    <a:srgbClr val="C70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2"/>
    <p:restoredTop sz="96327"/>
  </p:normalViewPr>
  <p:slideViewPr>
    <p:cSldViewPr snapToGrid="0">
      <p:cViewPr>
        <p:scale>
          <a:sx n="120" d="100"/>
          <a:sy n="120" d="100"/>
        </p:scale>
        <p:origin x="4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0D066-FDA7-3047-A03C-8D966DED1BD3}" type="datetimeFigureOut">
              <a:rPr lang="de-DE" smtClean="0"/>
              <a:t>02.10.25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49307-3BF1-1B44-93F4-6F89BEB38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52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8757ACF-C444-D580-2D1D-287BFBCC6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9810" y="4759568"/>
            <a:ext cx="4308231" cy="1073393"/>
          </a:xfrm>
        </p:spPr>
        <p:txBody>
          <a:bodyPr>
            <a:noAutofit/>
          </a:bodyPr>
          <a:lstStyle>
            <a:lvl1pPr marL="0" indent="0" algn="r">
              <a:buNone/>
              <a:defRPr sz="3000" b="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AE40C-F85A-34BE-E278-8EE4A734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6E45-61FF-BD42-9150-A56E76E2C492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E3F20-9CD2-18BB-AC27-1E3E437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7194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4274B3-A3CE-B044-A332-11918DCA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65B1731-0036-8395-C95D-1A8C9B958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3469" y="3686175"/>
            <a:ext cx="3184572" cy="1073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7932F6-1284-0B3D-0548-BDF667E28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041" y="5805900"/>
            <a:ext cx="1340898" cy="936000"/>
          </a:xfrm>
          <a:prstGeom prst="rect">
            <a:avLst/>
          </a:prstGeom>
        </p:spPr>
      </p:pic>
      <p:pic>
        <p:nvPicPr>
          <p:cNvPr id="7" name="Grafik 6" descr="Ein Bild, das Screenshot, Kreis, Person, Kunst enthält.&#10;&#10;Automatisch generierte Beschreibung">
            <a:extLst>
              <a:ext uri="{FF2B5EF4-FFF2-40B4-BE49-F238E27FC236}">
                <a16:creationId xmlns:a16="http://schemas.microsoft.com/office/drawing/2014/main" id="{8316271C-8F7F-F2A2-3055-40C6A36D0F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0492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F06CF9F4-C392-61A8-E5A7-32F1140B1719}"/>
              </a:ext>
            </a:extLst>
          </p:cNvPr>
          <p:cNvSpPr>
            <a:spLocks/>
          </p:cNvSpPr>
          <p:nvPr userDrawn="1"/>
        </p:nvSpPr>
        <p:spPr bwMode="auto">
          <a:xfrm rot="9099403" flipV="1">
            <a:off x="-1270800" y="2584800"/>
            <a:ext cx="14203119" cy="1559487"/>
          </a:xfrm>
          <a:custGeom>
            <a:avLst/>
            <a:gdLst>
              <a:gd name="T0" fmla="*/ 607 w 607"/>
              <a:gd name="T1" fmla="*/ 0 h 66"/>
              <a:gd name="T2" fmla="*/ 176 w 607"/>
              <a:gd name="T3" fmla="*/ 57 h 66"/>
              <a:gd name="T4" fmla="*/ 0 w 607"/>
              <a:gd name="T5" fmla="*/ 48 h 66"/>
              <a:gd name="T6" fmla="*/ 251 w 607"/>
              <a:gd name="T7" fmla="*/ 66 h 66"/>
              <a:gd name="T8" fmla="*/ 607 w 607"/>
              <a:gd name="T9" fmla="*/ 27 h 66"/>
              <a:gd name="T10" fmla="*/ 607 w 607"/>
              <a:gd name="T1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7" h="66">
                <a:moveTo>
                  <a:pt x="607" y="0"/>
                </a:moveTo>
                <a:cubicBezTo>
                  <a:pt x="450" y="44"/>
                  <a:pt x="300" y="57"/>
                  <a:pt x="176" y="57"/>
                </a:cubicBezTo>
                <a:cubicBezTo>
                  <a:pt x="109" y="57"/>
                  <a:pt x="49" y="53"/>
                  <a:pt x="0" y="48"/>
                </a:cubicBezTo>
                <a:cubicBezTo>
                  <a:pt x="66" y="58"/>
                  <a:pt x="152" y="66"/>
                  <a:pt x="251" y="66"/>
                </a:cubicBezTo>
                <a:cubicBezTo>
                  <a:pt x="358" y="66"/>
                  <a:pt x="480" y="56"/>
                  <a:pt x="607" y="27"/>
                </a:cubicBezTo>
                <a:cubicBezTo>
                  <a:pt x="607" y="0"/>
                  <a:pt x="607" y="0"/>
                  <a:pt x="607" y="0"/>
                </a:cubicBezTo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vert="horz" wrap="square" lIns="91440" tIns="45720" rIns="91440" bIns="45720" anchor="b" anchorCtr="0" upright="1">
            <a:no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35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BF1C9-55A2-DF2C-15E3-7646D0A2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7B73-D5E9-1264-2756-ECB0E5ABD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9831BA-D7D6-F150-9031-5306BDCA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654D85-8ED9-3AAF-F52D-2D9DF391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6472-7F48-C54E-A7B4-561A80A00085}" type="datetime1">
              <a:rPr lang="de-DE" smtClean="0"/>
              <a:t>02.10.25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FC86D1-6E74-931B-C503-F6D0815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7920C6-5B3A-DF28-A062-3C7EED5A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4BD60B-F08A-581D-F9D3-50B7AF15F8BC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5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3C102-E091-7DB8-51FA-8721C88B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5437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08C9D3-26EC-FD52-A95C-5536F6AB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3973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4BE26B-70B3-1DC5-2A36-5A769638D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644"/>
            <a:ext cx="5157787" cy="3684588"/>
          </a:xfrm>
        </p:spPr>
        <p:txBody>
          <a:bodyPr/>
          <a:lstStyle>
            <a:lvl1pPr>
              <a:defRPr sz="2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99F1B7-B61B-BB1E-8FE5-FD1E8EF9B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973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B1B248-8C58-AE77-43B2-2E8AA2DA8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644"/>
            <a:ext cx="5183188" cy="3684588"/>
          </a:xfrm>
        </p:spPr>
        <p:txBody>
          <a:bodyPr/>
          <a:lstStyle>
            <a:lvl1pPr>
              <a:defRPr sz="24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2CC3D1-86C3-4AEB-A03D-DA512598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3959-8A04-BC4B-8444-77926511EBD8}" type="datetime1">
              <a:rPr lang="de-DE" smtClean="0"/>
              <a:t>02.10.25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D3C2AE-38F5-F78A-6687-CA17A5F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F3F89D-A9E8-B3C7-73D0-956277A2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1C83E8-BE6E-BB46-23E0-5FC4F01EF901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8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B9810-AE65-546C-99B6-C3CC58EE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662105-BABB-34E1-B647-B5526FA2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58E7-09DD-D346-A29F-DF7A0EE7F8BC}" type="datetime1">
              <a:rPr lang="de-DE" smtClean="0"/>
              <a:t>02.10.25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7B9142-CC9A-1BAB-6028-FBBAAC4A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D1AD77-9B16-937D-4FBC-958B14F8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A5D23F-9090-3B5D-21E2-0ED3C7DEC4FF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324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0C5602-95B0-9B4D-19EC-7C8BC8FB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1002-DEBB-0D47-A311-62740A17A568}" type="datetime1">
              <a:rPr lang="de-DE" smtClean="0"/>
              <a:t>02.10.25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3F7AAF-9EED-EEE8-161B-570BA0AC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9C40D-A454-620A-3099-60EFBDDA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94C5B3-84CF-092E-41FF-9D4FD2AE934E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72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19040-A8BA-7F15-1CA5-BA059FC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22B56C-0A47-79C6-8E92-5CA390F1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0CD4AD-FFD4-DC94-9DF9-F81B43C7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89871-EB62-7B65-2F43-D7FC56F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C7D-7DAA-5C43-AFA4-7D7DA5A60A2A}" type="datetime1">
              <a:rPr lang="de-DE" smtClean="0"/>
              <a:t>02.10.25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026224-5419-9473-34F2-A53E71D7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0471B-DEC4-D88D-5639-72D1ADC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0F41CE-F2E8-F579-7EB0-04FFCB0B26BD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13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AE579-8C6A-C7D3-F320-ED883EE3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95884"/>
            <a:ext cx="3932237" cy="1183081"/>
          </a:xfrm>
        </p:spPr>
        <p:txBody>
          <a:bodyPr anchor="b"/>
          <a:lstStyle>
            <a:lvl1pPr>
              <a:lnSpc>
                <a:spcPct val="114000"/>
              </a:lnSpc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F3349F3-4AFD-6BF6-C9E5-8DEFC2C93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94BE77-1B53-680D-1494-8C5E3FBF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16A20-30D8-CC7D-61DD-0053428E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E36B-3E99-4E43-AE39-B2CDB0428FB6}" type="datetime1">
              <a:rPr lang="de-DE" smtClean="0"/>
              <a:t>02.10.25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33D770-4B05-CF82-A2AC-C0E1F33A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0D9926-13EB-06F7-28C0-4323B41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45D5A0E-DC21-D4AF-697A-4F87C91F30EA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790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CCCFF60-8273-E788-A400-3086FE3AF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16" y="0"/>
            <a:ext cx="12189784" cy="685924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8757ACF-C444-D580-2D1D-287BFBCC6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9810" y="4759568"/>
            <a:ext cx="4308231" cy="1073393"/>
          </a:xfrm>
        </p:spPr>
        <p:txBody>
          <a:bodyPr>
            <a:noAutofit/>
          </a:bodyPr>
          <a:lstStyle>
            <a:lvl1pPr marL="0" indent="0" algn="r">
              <a:buNone/>
              <a:defRPr sz="3000" b="0" i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AE40C-F85A-34BE-E278-8EE4A734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6E45-61FF-BD42-9150-A56E76E2C492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E3F20-9CD2-18BB-AC27-1E3E437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7194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F06CF9F4-C392-61A8-E5A7-32F1140B1719}"/>
              </a:ext>
            </a:extLst>
          </p:cNvPr>
          <p:cNvSpPr>
            <a:spLocks/>
          </p:cNvSpPr>
          <p:nvPr userDrawn="1"/>
        </p:nvSpPr>
        <p:spPr bwMode="auto">
          <a:xfrm rot="9099403" flipV="1">
            <a:off x="-1268186" y="2583782"/>
            <a:ext cx="14203119" cy="1559487"/>
          </a:xfrm>
          <a:custGeom>
            <a:avLst/>
            <a:gdLst>
              <a:gd name="T0" fmla="*/ 607 w 607"/>
              <a:gd name="T1" fmla="*/ 0 h 66"/>
              <a:gd name="T2" fmla="*/ 176 w 607"/>
              <a:gd name="T3" fmla="*/ 57 h 66"/>
              <a:gd name="T4" fmla="*/ 0 w 607"/>
              <a:gd name="T5" fmla="*/ 48 h 66"/>
              <a:gd name="T6" fmla="*/ 251 w 607"/>
              <a:gd name="T7" fmla="*/ 66 h 66"/>
              <a:gd name="T8" fmla="*/ 607 w 607"/>
              <a:gd name="T9" fmla="*/ 27 h 66"/>
              <a:gd name="T10" fmla="*/ 607 w 607"/>
              <a:gd name="T1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7" h="66">
                <a:moveTo>
                  <a:pt x="607" y="0"/>
                </a:moveTo>
                <a:cubicBezTo>
                  <a:pt x="450" y="44"/>
                  <a:pt x="300" y="57"/>
                  <a:pt x="176" y="57"/>
                </a:cubicBezTo>
                <a:cubicBezTo>
                  <a:pt x="109" y="57"/>
                  <a:pt x="49" y="53"/>
                  <a:pt x="0" y="48"/>
                </a:cubicBezTo>
                <a:cubicBezTo>
                  <a:pt x="66" y="58"/>
                  <a:pt x="152" y="66"/>
                  <a:pt x="251" y="66"/>
                </a:cubicBezTo>
                <a:cubicBezTo>
                  <a:pt x="358" y="66"/>
                  <a:pt x="480" y="56"/>
                  <a:pt x="607" y="27"/>
                </a:cubicBezTo>
                <a:cubicBezTo>
                  <a:pt x="607" y="0"/>
                  <a:pt x="607" y="0"/>
                  <a:pt x="607" y="0"/>
                </a:cubicBezTo>
              </a:path>
            </a:pathLst>
          </a:custGeom>
          <a:solidFill>
            <a:schemeClr val="accent4">
              <a:lumMod val="60000"/>
              <a:lumOff val="40000"/>
              <a:alpha val="29804"/>
            </a:schemeClr>
          </a:solidFill>
          <a:ln>
            <a:noFill/>
          </a:ln>
        </p:spPr>
        <p:txBody>
          <a:bodyPr rot="0" vert="horz" wrap="square" lIns="91440" tIns="45720" rIns="91440" bIns="45720" anchor="b" anchorCtr="0" upright="1">
            <a:noAutofit/>
          </a:bodyPr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65B1731-0036-8395-C95D-1A8C9B958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3469" y="3686175"/>
            <a:ext cx="3184572" cy="1073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7932F6-1284-0B3D-0548-BDF667E28F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758041" y="5787428"/>
            <a:ext cx="1340898" cy="9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69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E58A716-1F1A-A173-0D2E-7EC05F40E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37756" cy="4691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93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Küchengerät enthält.&#10;&#10;Automatisch generierte Beschreibung">
            <a:extLst>
              <a:ext uri="{FF2B5EF4-FFF2-40B4-BE49-F238E27FC236}">
                <a16:creationId xmlns:a16="http://schemas.microsoft.com/office/drawing/2014/main" id="{B0EB1AA3-ECEC-F342-9DCD-CA01E3EDF6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65" y="-9833"/>
            <a:ext cx="8352198" cy="4699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17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83B7924-3ED2-39B7-10D8-864D62ACA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4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8206D-449B-40D5-5AC4-F64E76D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3AD5F-1795-F2FA-33B5-CA3230D5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 baseline="0"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F19B1D-6BBD-519E-DA9A-DE55BEB5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6D1C-FFFE-1A44-8B8B-02B99F0D579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4573D-80D9-60D6-97BA-5B0FA422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2EB65-9FD2-43E7-C2F1-0CF21BA0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B97243-D61E-72A4-1556-1A4E77280160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748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ließen enthält.&#10;&#10;Automatisch generierte Beschreibung">
            <a:extLst>
              <a:ext uri="{FF2B5EF4-FFF2-40B4-BE49-F238E27FC236}">
                <a16:creationId xmlns:a16="http://schemas.microsoft.com/office/drawing/2014/main" id="{49109A6C-F840-9B41-E466-2FF77DFDB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2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1C2188B-975E-7499-93F0-3FA4E1CF9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278761" cy="4658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77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E8C8D16-1703-0B4C-642E-BAE9D77D5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32" y="11300"/>
            <a:ext cx="8337755" cy="46916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652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8206D-449B-40D5-5AC4-F64E76D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3AD5F-1795-F2FA-33B5-CA3230D5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 baseline="0"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F19B1D-6BBD-519E-DA9A-DE55BEB5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6D1C-FFFE-1A44-8B8B-02B99F0D579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4573D-80D9-60D6-97BA-5B0FA422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2EB65-9FD2-43E7-C2F1-0CF21BA0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B97243-D61E-72A4-1556-1A4E77280160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025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350" y="2820978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350" y="3771296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522" y="4946638"/>
            <a:ext cx="447153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3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BF1C9-55A2-DF2C-15E3-7646D0A2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7B73-D5E9-1264-2756-ECB0E5ABD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9831BA-D7D6-F150-9031-5306BDCA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654D85-8ED9-3AAF-F52D-2D9DF391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6472-7F48-C54E-A7B4-561A80A00085}" type="datetime1">
              <a:rPr lang="de-DE" smtClean="0"/>
              <a:t>02.10.25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FC86D1-6E74-931B-C503-F6D0815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7920C6-5B3A-DF28-A062-3C7EED5A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4BD60B-F08A-581D-F9D3-50B7AF15F8BC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163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3C102-E091-7DB8-51FA-8721C88B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5437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08C9D3-26EC-FD52-A95C-5536F6AB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3973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4BE26B-70B3-1DC5-2A36-5A769638D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644"/>
            <a:ext cx="5157787" cy="3684588"/>
          </a:xfrm>
        </p:spPr>
        <p:txBody>
          <a:bodyPr/>
          <a:lstStyle>
            <a:lvl1pPr>
              <a:defRPr sz="2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99F1B7-B61B-BB1E-8FE5-FD1E8EF9B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973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B1B248-8C58-AE77-43B2-2E8AA2DA8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644"/>
            <a:ext cx="5183188" cy="3684588"/>
          </a:xfrm>
        </p:spPr>
        <p:txBody>
          <a:bodyPr/>
          <a:lstStyle>
            <a:lvl1pPr>
              <a:defRPr sz="24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2CC3D1-86C3-4AEB-A03D-DA512598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3959-8A04-BC4B-8444-77926511EBD8}" type="datetime1">
              <a:rPr lang="de-DE" smtClean="0"/>
              <a:t>02.10.25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D3C2AE-38F5-F78A-6687-CA17A5F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F3F89D-A9E8-B3C7-73D0-956277A2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1C83E8-BE6E-BB46-23E0-5FC4F01EF901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918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B9810-AE65-546C-99B6-C3CC58EE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662105-BABB-34E1-B647-B5526FA2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58E7-09DD-D346-A29F-DF7A0EE7F8BC}" type="datetime1">
              <a:rPr lang="de-DE" smtClean="0"/>
              <a:t>02.10.25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7B9142-CC9A-1BAB-6028-FBBAAC4A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D1AD77-9B16-937D-4FBC-958B14F8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A5D23F-9090-3B5D-21E2-0ED3C7DEC4FF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77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0C5602-95B0-9B4D-19EC-7C8BC8FB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1002-DEBB-0D47-A311-62740A17A568}" type="datetime1">
              <a:rPr lang="de-DE" smtClean="0"/>
              <a:t>02.10.25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3F7AAF-9EED-EEE8-161B-570BA0AC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9C40D-A454-620A-3099-60EFBDDA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94C5B3-84CF-092E-41FF-9D4FD2AE934E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360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19040-A8BA-7F15-1CA5-BA059FC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22B56C-0A47-79C6-8E92-5CA390F1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0CD4AD-FFD4-DC94-9DF9-F81B43C7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89871-EB62-7B65-2F43-D7FC56F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C7D-7DAA-5C43-AFA4-7D7DA5A60A2A}" type="datetime1">
              <a:rPr lang="de-DE" smtClean="0"/>
              <a:t>02.10.25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026224-5419-9473-34F2-A53E71D7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0471B-DEC4-D88D-5639-72D1ADC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0F41CE-F2E8-F579-7EB0-04FFCB0B26BD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05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E58A716-1F1A-A173-0D2E-7EC05F40E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37756" cy="4691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00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AE579-8C6A-C7D3-F320-ED883EE3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95884"/>
            <a:ext cx="3932237" cy="1183081"/>
          </a:xfrm>
        </p:spPr>
        <p:txBody>
          <a:bodyPr anchor="b"/>
          <a:lstStyle>
            <a:lvl1pPr>
              <a:lnSpc>
                <a:spcPct val="114000"/>
              </a:lnSpc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F3349F3-4AFD-6BF6-C9E5-8DEFC2C93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94BE77-1B53-680D-1494-8C5E3FBF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16A20-30D8-CC7D-61DD-0053428E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E36B-3E99-4E43-AE39-B2CDB0428FB6}" type="datetime1">
              <a:rPr lang="de-DE" smtClean="0"/>
              <a:t>02.10.25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33D770-4B05-CF82-A2AC-C0E1F33A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0D9926-13EB-06F7-28C0-4323B41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45D5A0E-DC21-D4AF-697A-4F87C91F30EA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10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Küchengerät enthält.&#10;&#10;Automatisch generierte Beschreibung">
            <a:extLst>
              <a:ext uri="{FF2B5EF4-FFF2-40B4-BE49-F238E27FC236}">
                <a16:creationId xmlns:a16="http://schemas.microsoft.com/office/drawing/2014/main" id="{B0EB1AA3-ECEC-F342-9DCD-CA01E3EDF6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65" y="-9833"/>
            <a:ext cx="8352198" cy="4699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0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83B7924-3ED2-39B7-10D8-864D62ACA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ließen enthält.&#10;&#10;Automatisch generierte Beschreibung">
            <a:extLst>
              <a:ext uri="{FF2B5EF4-FFF2-40B4-BE49-F238E27FC236}">
                <a16:creationId xmlns:a16="http://schemas.microsoft.com/office/drawing/2014/main" id="{49109A6C-F840-9B41-E466-2FF77DFDB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0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1C2188B-975E-7499-93F0-3FA4E1CF9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278761" cy="4658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E8C8D16-1703-0B4C-642E-BAE9D77D5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32" y="11300"/>
            <a:ext cx="8337755" cy="46916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6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350" y="2820978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350" y="3771296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02.10.25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522" y="4946638"/>
            <a:ext cx="447153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6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853C0CC-F4F1-2785-5B0F-472E408C527D}"/>
              </a:ext>
            </a:extLst>
          </p:cNvPr>
          <p:cNvSpPr/>
          <p:nvPr userDrawn="1"/>
        </p:nvSpPr>
        <p:spPr>
          <a:xfrm>
            <a:off x="11628436" y="6356350"/>
            <a:ext cx="365125" cy="3651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0F336-C4A7-695D-A812-0B9909C1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69184-B9EA-DE63-D447-A8ED20F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AFE331-50B1-13F1-39BF-00F422C2F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202F-0F85-324E-858B-F3897445C634}" type="datetime5">
              <a:rPr lang="de-DE" smtClean="0"/>
              <a:pPr/>
              <a:t>25-10-02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80643-8307-CBA6-0A5A-2001BD730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487BF4-3ABE-5D12-DE5E-6188893F7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93" y="6356350"/>
            <a:ext cx="466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43237F-CCFA-D8FB-238D-B5D4106C08B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48" y="6356350"/>
            <a:ext cx="611492" cy="4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fontAlgn="t" latinLnBrk="0" hangingPunct="1">
        <a:lnSpc>
          <a:spcPct val="114000"/>
        </a:lnSpc>
        <a:spcBef>
          <a:spcPts val="1000"/>
        </a:spcBef>
        <a:buFont typeface="Wingdings" pitchFamily="2" charset="2"/>
        <a:buNone/>
        <a:defRPr sz="2800" b="0" i="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0" indent="-228600" algn="l" defTabSz="914400" rtl="0" eaLnBrk="1" fontAlgn="t" latinLnBrk="0" hangingPunct="1">
        <a:lnSpc>
          <a:spcPct val="114000"/>
        </a:lnSpc>
        <a:spcBef>
          <a:spcPts val="0"/>
        </a:spcBef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230400" indent="230400" algn="l" defTabSz="914400" rtl="0" eaLnBrk="1" fontAlgn="t" latinLnBrk="0" hangingPunct="1">
        <a:lnSpc>
          <a:spcPct val="114000"/>
        </a:lnSpc>
        <a:spcBef>
          <a:spcPts val="0"/>
        </a:spcBef>
        <a:buSzPct val="60000"/>
        <a:buFont typeface="Wingdings" pitchFamily="2" charset="2"/>
        <a:buChar char="§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853C0CC-F4F1-2785-5B0F-472E408C527D}"/>
              </a:ext>
            </a:extLst>
          </p:cNvPr>
          <p:cNvSpPr/>
          <p:nvPr userDrawn="1"/>
        </p:nvSpPr>
        <p:spPr>
          <a:xfrm>
            <a:off x="11628436" y="6356350"/>
            <a:ext cx="365125" cy="3651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0F336-C4A7-695D-A812-0B9909C1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69184-B9EA-DE63-D447-A8ED20F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AFE331-50B1-13F1-39BF-00F422C2F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202F-0F85-324E-858B-F3897445C634}" type="datetime5">
              <a:rPr lang="de-DE" smtClean="0"/>
              <a:pPr/>
              <a:t>25-10-02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80643-8307-CBA6-0A5A-2001BD730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487BF4-3ABE-5D12-DE5E-6188893F7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93" y="6356350"/>
            <a:ext cx="466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43237F-CCFA-D8FB-238D-B5D4106C08B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125848" y="6356350"/>
            <a:ext cx="611491" cy="4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9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680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bg2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fontAlgn="t" latinLnBrk="0" hangingPunct="1">
        <a:lnSpc>
          <a:spcPct val="114000"/>
        </a:lnSpc>
        <a:spcBef>
          <a:spcPts val="1000"/>
        </a:spcBef>
        <a:buFont typeface="Wingdings" pitchFamily="2" charset="2"/>
        <a:buNone/>
        <a:defRPr sz="2800" b="0" i="0" kern="1200" baseline="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1pPr>
      <a:lvl2pPr marL="0" indent="-228600" algn="l" defTabSz="914400" rtl="0" eaLnBrk="1" fontAlgn="t" latinLnBrk="0" hangingPunct="1">
        <a:lnSpc>
          <a:spcPct val="114000"/>
        </a:lnSpc>
        <a:spcBef>
          <a:spcPts val="0"/>
        </a:spcBef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2pPr>
      <a:lvl3pPr marL="230400" indent="230400" algn="l" defTabSz="914400" rtl="0" eaLnBrk="1" fontAlgn="t" latinLnBrk="0" hangingPunct="1">
        <a:lnSpc>
          <a:spcPct val="114000"/>
        </a:lnSpc>
        <a:spcBef>
          <a:spcPts val="0"/>
        </a:spcBef>
        <a:buSzPct val="60000"/>
        <a:buFont typeface="Wingdings" pitchFamily="2" charset="2"/>
        <a:buChar char="§"/>
        <a:defRPr sz="2000" kern="120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hyperlink" Target="https://bio.libretexts.org/Bookshelves/Cell_and_Molecular_Biology/Book%3A_Investigations_in_Molecular_Cell_Biology_(O'Connor)/9%3A_Protein_Conservation/9.4%3A_BLOSUM62_scoring_matrix_for_amino_acid_substitutions" TargetMode="Externa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sthda.com/english/wiki/ggplot2-histogram-plot-quick-start-guide-r-software-and-data-visualizatio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jpe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B246B-044A-AD91-39C4-E0B3A50D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08149"/>
            <a:ext cx="5251450" cy="1754326"/>
          </a:xfrm>
        </p:spPr>
        <p:txBody>
          <a:bodyPr/>
          <a:lstStyle/>
          <a:p>
            <a:r>
              <a:rPr lang="de-DE" dirty="0"/>
              <a:t>Patent and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prep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1F931C-BC70-CEE6-8EEE-07787C7D6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EpiTox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FA989F-E10A-8FB5-5D1A-C670990A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A3964-43DB-B2D5-D8E3-5B5D330A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379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CF4AA-AB33-0ED7-2379-1C012FE1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2: </a:t>
            </a:r>
            <a:r>
              <a:rPr lang="en-US" dirty="0" err="1"/>
              <a:t>pepmatch</a:t>
            </a:r>
            <a:r>
              <a:rPr lang="en-US" dirty="0"/>
              <a:t> vs. </a:t>
            </a:r>
            <a:r>
              <a:rPr lang="en-US" dirty="0" err="1"/>
              <a:t>blastp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B1A8A2-7079-AB3A-9087-60F280E7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D48895-8AE4-1A1E-FBB3-D33AEC1B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3EFCF8-8BED-AFEB-5704-6A5A39417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64"/>
          <a:stretch>
            <a:fillRect/>
          </a:stretch>
        </p:blipFill>
        <p:spPr bwMode="auto">
          <a:xfrm>
            <a:off x="3440430" y="2477135"/>
            <a:ext cx="5311140" cy="1903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023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ACB41D0-46AC-C387-D722-FF960C9C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3: </a:t>
            </a:r>
            <a:r>
              <a:rPr lang="en-US" dirty="0" err="1"/>
              <a:t>findtopes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4E6535-6749-0CE6-72C7-51FFC168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2F055F-C3DE-984D-021C-42F96F8B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11</a:t>
            </a:fld>
            <a:endParaRPr lang="de-DE"/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1CE91204-976F-8E5C-2271-55F2B4DF4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80" y="2136101"/>
            <a:ext cx="4035764" cy="3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16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A52FA-1E2B-5BD4-6748-73D55B40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4: mutation logic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EC8913-D162-1099-9C25-05DFE3F6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12</a:t>
            </a:fld>
            <a:endParaRPr lang="de-DE"/>
          </a:p>
        </p:txBody>
      </p: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EBD5C49D-2425-5390-9CA4-C7993B2EC0E8}"/>
              </a:ext>
            </a:extLst>
          </p:cNvPr>
          <p:cNvGrpSpPr/>
          <p:nvPr/>
        </p:nvGrpSpPr>
        <p:grpSpPr>
          <a:xfrm>
            <a:off x="1286267" y="1644134"/>
            <a:ext cx="7252183" cy="883644"/>
            <a:chOff x="1286267" y="1644134"/>
            <a:chExt cx="7252183" cy="883644"/>
          </a:xfrm>
        </p:grpSpPr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B38C559D-964B-ECA2-5F8C-9D3C7DA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1946865" y="1779594"/>
              <a:ext cx="6591585" cy="50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Abgerundetes Rechteck 97">
              <a:extLst>
                <a:ext uri="{FF2B5EF4-FFF2-40B4-BE49-F238E27FC236}">
                  <a16:creationId xmlns:a16="http://schemas.microsoft.com/office/drawing/2014/main" id="{855C3178-8ECB-7954-B494-6270428006BB}"/>
                </a:ext>
              </a:extLst>
            </p:cNvPr>
            <p:cNvSpPr/>
            <p:nvPr/>
          </p:nvSpPr>
          <p:spPr>
            <a:xfrm>
              <a:off x="2466139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1</a:t>
              </a:r>
            </a:p>
          </p:txBody>
        </p:sp>
        <p:sp>
          <p:nvSpPr>
            <p:cNvPr id="104" name="Abgerundetes Rechteck 103">
              <a:extLst>
                <a:ext uri="{FF2B5EF4-FFF2-40B4-BE49-F238E27FC236}">
                  <a16:creationId xmlns:a16="http://schemas.microsoft.com/office/drawing/2014/main" id="{038B3E28-BB49-555D-6242-3D83866C9547}"/>
                </a:ext>
              </a:extLst>
            </p:cNvPr>
            <p:cNvSpPr/>
            <p:nvPr/>
          </p:nvSpPr>
          <p:spPr>
            <a:xfrm>
              <a:off x="3613250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2</a:t>
              </a:r>
            </a:p>
          </p:txBody>
        </p:sp>
        <p:sp>
          <p:nvSpPr>
            <p:cNvPr id="106" name="Abgerundetes Rechteck 105">
              <a:extLst>
                <a:ext uri="{FF2B5EF4-FFF2-40B4-BE49-F238E27FC236}">
                  <a16:creationId xmlns:a16="http://schemas.microsoft.com/office/drawing/2014/main" id="{D40BCA12-9101-6D64-84AD-EE56BEBFCA5F}"/>
                </a:ext>
              </a:extLst>
            </p:cNvPr>
            <p:cNvSpPr/>
            <p:nvPr/>
          </p:nvSpPr>
          <p:spPr>
            <a:xfrm>
              <a:off x="4760361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3</a:t>
              </a:r>
            </a:p>
          </p:txBody>
        </p:sp>
        <p:sp>
          <p:nvSpPr>
            <p:cNvPr id="108" name="Abgerundetes Rechteck 107">
              <a:extLst>
                <a:ext uri="{FF2B5EF4-FFF2-40B4-BE49-F238E27FC236}">
                  <a16:creationId xmlns:a16="http://schemas.microsoft.com/office/drawing/2014/main" id="{B99FFF8C-44ED-C0D2-FA97-E8238D9E2207}"/>
                </a:ext>
              </a:extLst>
            </p:cNvPr>
            <p:cNvSpPr/>
            <p:nvPr/>
          </p:nvSpPr>
          <p:spPr>
            <a:xfrm>
              <a:off x="5907472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4</a:t>
              </a:r>
            </a:p>
          </p:txBody>
        </p:sp>
        <p:sp>
          <p:nvSpPr>
            <p:cNvPr id="109" name="Abgerundetes Rechteck 108">
              <a:extLst>
                <a:ext uri="{FF2B5EF4-FFF2-40B4-BE49-F238E27FC236}">
                  <a16:creationId xmlns:a16="http://schemas.microsoft.com/office/drawing/2014/main" id="{001F6F26-A141-36DC-A66A-81A9833A45FB}"/>
                </a:ext>
              </a:extLst>
            </p:cNvPr>
            <p:cNvSpPr/>
            <p:nvPr/>
          </p:nvSpPr>
          <p:spPr>
            <a:xfrm>
              <a:off x="7054581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5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32914A57-9298-E940-1635-AAB241A5B62E}"/>
                </a:ext>
              </a:extLst>
            </p:cNvPr>
            <p:cNvSpPr txBox="1"/>
            <p:nvPr/>
          </p:nvSpPr>
          <p:spPr>
            <a:xfrm>
              <a:off x="1286267" y="1656483"/>
              <a:ext cx="783884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Gene</a:t>
              </a:r>
            </a:p>
          </p:txBody>
        </p: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263BCB43-AD01-9157-3F32-C41787D05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413" y="2006057"/>
              <a:ext cx="0" cy="271884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9A98366C-6EF8-B335-5936-F8BE147E1027}"/>
                </a:ext>
              </a:extLst>
            </p:cNvPr>
            <p:cNvSpPr txBox="1"/>
            <p:nvPr/>
          </p:nvSpPr>
          <p:spPr>
            <a:xfrm>
              <a:off x="4910475" y="2281557"/>
              <a:ext cx="593875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SNP</a:t>
              </a:r>
              <a:r>
                <a:rPr lang="en-US" sz="1000" baseline="-25000" dirty="0"/>
                <a:t>1</a:t>
              </a:r>
            </a:p>
          </p:txBody>
        </p: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60100DEA-484B-AC81-9BF2-C69065A8B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0717" y="2006057"/>
              <a:ext cx="0" cy="271884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A8DD1155-1E0F-D74F-67FD-E10CB876A025}"/>
                </a:ext>
              </a:extLst>
            </p:cNvPr>
            <p:cNvSpPr txBox="1"/>
            <p:nvPr/>
          </p:nvSpPr>
          <p:spPr>
            <a:xfrm>
              <a:off x="5943779" y="2277941"/>
              <a:ext cx="593875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SNP</a:t>
              </a:r>
              <a:r>
                <a:rPr lang="en-US" sz="1000" baseline="-25000" dirty="0"/>
                <a:t>2</a:t>
              </a:r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268F5344-FC2C-9437-5D93-FC4BAC22581D}"/>
              </a:ext>
            </a:extLst>
          </p:cNvPr>
          <p:cNvGrpSpPr/>
          <p:nvPr/>
        </p:nvGrpSpPr>
        <p:grpSpPr>
          <a:xfrm>
            <a:off x="1325535" y="2289804"/>
            <a:ext cx="6075375" cy="1598912"/>
            <a:chOff x="1414029" y="2289804"/>
            <a:chExt cx="6075375" cy="1598912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593057FB-6D6B-036F-B403-4E9CEDC8BC98}"/>
                </a:ext>
              </a:extLst>
            </p:cNvPr>
            <p:cNvSpPr txBox="1"/>
            <p:nvPr/>
          </p:nvSpPr>
          <p:spPr>
            <a:xfrm>
              <a:off x="1414029" y="2406629"/>
              <a:ext cx="906452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Isoform A</a:t>
              </a:r>
            </a:p>
          </p:txBody>
        </p: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96F9014A-F259-07B8-DBDC-968734047230}"/>
                </a:ext>
              </a:extLst>
            </p:cNvPr>
            <p:cNvGrpSpPr/>
            <p:nvPr/>
          </p:nvGrpSpPr>
          <p:grpSpPr>
            <a:xfrm>
              <a:off x="2553424" y="2289804"/>
              <a:ext cx="4935980" cy="1598912"/>
              <a:chOff x="2553424" y="2302330"/>
              <a:chExt cx="4935980" cy="1598912"/>
            </a:xfrm>
          </p:grpSpPr>
          <p:sp>
            <p:nvSpPr>
              <p:cNvPr id="123" name="Abgerundetes Rechteck 122">
                <a:extLst>
                  <a:ext uri="{FF2B5EF4-FFF2-40B4-BE49-F238E27FC236}">
                    <a16:creationId xmlns:a16="http://schemas.microsoft.com/office/drawing/2014/main" id="{5ECD953C-B079-7C8F-DA60-FABB58B133C5}"/>
                  </a:ext>
                </a:extLst>
              </p:cNvPr>
              <p:cNvSpPr/>
              <p:nvPr/>
            </p:nvSpPr>
            <p:spPr>
              <a:xfrm>
                <a:off x="2688240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4" name="Abgerundetes Rechteck 123">
                <a:extLst>
                  <a:ext uri="{FF2B5EF4-FFF2-40B4-BE49-F238E27FC236}">
                    <a16:creationId xmlns:a16="http://schemas.microsoft.com/office/drawing/2014/main" id="{E1F4068E-A74F-F45E-B178-A61309D56801}"/>
                  </a:ext>
                </a:extLst>
              </p:cNvPr>
              <p:cNvSpPr/>
              <p:nvPr/>
            </p:nvSpPr>
            <p:spPr>
              <a:xfrm>
                <a:off x="3604029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5" name="Abgerundetes Rechteck 124">
                <a:extLst>
                  <a:ext uri="{FF2B5EF4-FFF2-40B4-BE49-F238E27FC236}">
                    <a16:creationId xmlns:a16="http://schemas.microsoft.com/office/drawing/2014/main" id="{5AB9FBBA-D01E-03FA-370B-0FA279400A76}"/>
                  </a:ext>
                </a:extLst>
              </p:cNvPr>
              <p:cNvSpPr/>
              <p:nvPr/>
            </p:nvSpPr>
            <p:spPr>
              <a:xfrm>
                <a:off x="4519818" y="3002033"/>
                <a:ext cx="906452" cy="331530"/>
              </a:xfrm>
              <a:prstGeom prst="round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6" name="Abgerundetes Rechteck 125">
                <a:extLst>
                  <a:ext uri="{FF2B5EF4-FFF2-40B4-BE49-F238E27FC236}">
                    <a16:creationId xmlns:a16="http://schemas.microsoft.com/office/drawing/2014/main" id="{18FEB346-FC30-DC7A-1994-9DC3345C52D3}"/>
                  </a:ext>
                </a:extLst>
              </p:cNvPr>
              <p:cNvSpPr/>
              <p:nvPr/>
            </p:nvSpPr>
            <p:spPr>
              <a:xfrm>
                <a:off x="5435607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7" name="Abgerundetes Rechteck 126">
                <a:extLst>
                  <a:ext uri="{FF2B5EF4-FFF2-40B4-BE49-F238E27FC236}">
                    <a16:creationId xmlns:a16="http://schemas.microsoft.com/office/drawing/2014/main" id="{58E69C81-5B39-E027-0D48-F520DDEDD553}"/>
                  </a:ext>
                </a:extLst>
              </p:cNvPr>
              <p:cNvSpPr/>
              <p:nvPr/>
            </p:nvSpPr>
            <p:spPr>
              <a:xfrm>
                <a:off x="6351396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34" name="Textfeld 133">
                <a:extLst>
                  <a:ext uri="{FF2B5EF4-FFF2-40B4-BE49-F238E27FC236}">
                    <a16:creationId xmlns:a16="http://schemas.microsoft.com/office/drawing/2014/main" id="{63A4E956-6865-394C-178D-1C39C7DA6EE7}"/>
                  </a:ext>
                </a:extLst>
              </p:cNvPr>
              <p:cNvSpPr txBox="1"/>
              <p:nvPr/>
            </p:nvSpPr>
            <p:spPr>
              <a:xfrm>
                <a:off x="2581976" y="2302330"/>
                <a:ext cx="1306878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(Exons 1-2-3-4-5)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Protein coordinates</a:t>
                </a:r>
              </a:p>
            </p:txBody>
          </p:sp>
          <p:grpSp>
            <p:nvGrpSpPr>
              <p:cNvPr id="148" name="Gruppieren 147">
                <a:extLst>
                  <a:ext uri="{FF2B5EF4-FFF2-40B4-BE49-F238E27FC236}">
                    <a16:creationId xmlns:a16="http://schemas.microsoft.com/office/drawing/2014/main" id="{1298F70D-0F7E-D7DE-2361-D68F39D58833}"/>
                  </a:ext>
                </a:extLst>
              </p:cNvPr>
              <p:cNvGrpSpPr/>
              <p:nvPr/>
            </p:nvGrpSpPr>
            <p:grpSpPr>
              <a:xfrm>
                <a:off x="2553424" y="2675176"/>
                <a:ext cx="4935980" cy="316353"/>
                <a:chOff x="2553424" y="2675176"/>
                <a:chExt cx="4935980" cy="316353"/>
              </a:xfrm>
            </p:grpSpPr>
            <p:grpSp>
              <p:nvGrpSpPr>
                <p:cNvPr id="143" name="Gruppieren 142">
                  <a:extLst>
                    <a:ext uri="{FF2B5EF4-FFF2-40B4-BE49-F238E27FC236}">
                      <a16:creationId xmlns:a16="http://schemas.microsoft.com/office/drawing/2014/main" id="{F17B26E3-8D60-894F-3C55-5FE4A1F8ACB9}"/>
                    </a:ext>
                  </a:extLst>
                </p:cNvPr>
                <p:cNvGrpSpPr/>
                <p:nvPr/>
              </p:nvGrpSpPr>
              <p:grpSpPr>
                <a:xfrm>
                  <a:off x="2688240" y="2675176"/>
                  <a:ext cx="4572518" cy="123111"/>
                  <a:chOff x="2688240" y="2752179"/>
                  <a:chExt cx="4572518" cy="123111"/>
                </a:xfrm>
              </p:grpSpPr>
              <p:cxnSp>
                <p:nvCxnSpPr>
                  <p:cNvPr id="122" name="Gerade Verbindung mit Pfeil 121">
                    <a:extLst>
                      <a:ext uri="{FF2B5EF4-FFF2-40B4-BE49-F238E27FC236}">
                        <a16:creationId xmlns:a16="http://schemas.microsoft.com/office/drawing/2014/main" id="{ACC94B7B-D88C-0225-74C4-9568725E9D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813734"/>
                    <a:ext cx="4568638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 Verbindung 135">
                    <a:extLst>
                      <a:ext uri="{FF2B5EF4-FFF2-40B4-BE49-F238E27FC236}">
                        <a16:creationId xmlns:a16="http://schemas.microsoft.com/office/drawing/2014/main" id="{AFADDFD2-AA76-3A42-7D4E-ABE29D45E5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 Verbindung 139">
                    <a:extLst>
                      <a:ext uri="{FF2B5EF4-FFF2-40B4-BE49-F238E27FC236}">
                        <a16:creationId xmlns:a16="http://schemas.microsoft.com/office/drawing/2014/main" id="{4E15474D-F08E-93FF-CE7B-64D926C5C5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2413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13DDF785-719C-9FF5-7EED-BC61D02E6A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36586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 Verbindung 141">
                    <a:extLst>
                      <a:ext uri="{FF2B5EF4-FFF2-40B4-BE49-F238E27FC236}">
                        <a16:creationId xmlns:a16="http://schemas.microsoft.com/office/drawing/2014/main" id="{FF09845A-65E9-7ED4-D1A3-62D8E58A0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0758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EAC86E8-8D7D-7380-CCB8-B17461F31AD8}"/>
                    </a:ext>
                  </a:extLst>
                </p:cNvPr>
                <p:cNvSpPr txBox="1"/>
                <p:nvPr/>
              </p:nvSpPr>
              <p:spPr>
                <a:xfrm>
                  <a:off x="2553424" y="2745308"/>
                  <a:ext cx="278893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FE884A04-0EE9-678A-B4BD-9D76F5B46C66}"/>
                    </a:ext>
                  </a:extLst>
                </p:cNvPr>
                <p:cNvSpPr txBox="1"/>
                <p:nvPr/>
              </p:nvSpPr>
              <p:spPr>
                <a:xfrm>
                  <a:off x="3970064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100</a:t>
                  </a:r>
                </a:p>
              </p:txBody>
            </p:sp>
            <p:sp>
              <p:nvSpPr>
                <p:cNvPr id="146" name="Textfeld 145">
                  <a:extLst>
                    <a:ext uri="{FF2B5EF4-FFF2-40B4-BE49-F238E27FC236}">
                      <a16:creationId xmlns:a16="http://schemas.microsoft.com/office/drawing/2014/main" id="{E27E2F9C-FD13-881F-F002-3B710E17F267}"/>
                    </a:ext>
                  </a:extLst>
                </p:cNvPr>
                <p:cNvSpPr txBox="1"/>
                <p:nvPr/>
              </p:nvSpPr>
              <p:spPr>
                <a:xfrm>
                  <a:off x="5494063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200</a:t>
                  </a:r>
                </a:p>
              </p:txBody>
            </p:sp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253FB3C1-5B0D-518A-FAA1-26A57556204D}"/>
                    </a:ext>
                  </a:extLst>
                </p:cNvPr>
                <p:cNvSpPr txBox="1"/>
                <p:nvPr/>
              </p:nvSpPr>
              <p:spPr>
                <a:xfrm>
                  <a:off x="7018235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300</a:t>
                  </a:r>
                </a:p>
              </p:txBody>
            </p:sp>
          </p:grpSp>
          <p:grpSp>
            <p:nvGrpSpPr>
              <p:cNvPr id="163" name="Gruppieren 162">
                <a:extLst>
                  <a:ext uri="{FF2B5EF4-FFF2-40B4-BE49-F238E27FC236}">
                    <a16:creationId xmlns:a16="http://schemas.microsoft.com/office/drawing/2014/main" id="{82361C62-F95C-3F0F-8CAE-27A08753BA5F}"/>
                  </a:ext>
                </a:extLst>
              </p:cNvPr>
              <p:cNvGrpSpPr/>
              <p:nvPr/>
            </p:nvGrpSpPr>
            <p:grpSpPr>
              <a:xfrm>
                <a:off x="4493475" y="2822296"/>
                <a:ext cx="1660019" cy="1078946"/>
                <a:chOff x="4493475" y="2822296"/>
                <a:chExt cx="1660019" cy="1078946"/>
              </a:xfrm>
            </p:grpSpPr>
            <p:cxnSp>
              <p:nvCxnSpPr>
                <p:cNvPr id="131" name="Gerade Verbindung 130">
                  <a:extLst>
                    <a:ext uri="{FF2B5EF4-FFF2-40B4-BE49-F238E27FC236}">
                      <a16:creationId xmlns:a16="http://schemas.microsoft.com/office/drawing/2014/main" id="{7D8F6BD8-21F3-2EEA-6235-CD26CEDD06D3}"/>
                    </a:ext>
                  </a:extLst>
                </p:cNvPr>
                <p:cNvCxnSpPr>
                  <a:cxnSpLocks/>
                  <a:stCxn id="132" idx="0"/>
                </p:cNvCxnSpPr>
                <p:nvPr/>
              </p:nvCxnSpPr>
              <p:spPr>
                <a:xfrm flipH="1" flipV="1">
                  <a:off x="5752140" y="3409294"/>
                  <a:ext cx="1313" cy="276504"/>
                </a:xfrm>
                <a:prstGeom prst="line">
                  <a:avLst/>
                </a:prstGeom>
                <a:ln>
                  <a:headEnd type="none"/>
                  <a:tailEnd type="oval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A295D27-9D61-4C40-BABE-4D7107E513C9}"/>
                    </a:ext>
                  </a:extLst>
                </p:cNvPr>
                <p:cNvSpPr txBox="1"/>
                <p:nvPr/>
              </p:nvSpPr>
              <p:spPr>
                <a:xfrm>
                  <a:off x="5353411" y="3685798"/>
                  <a:ext cx="80008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SNP</a:t>
                  </a:r>
                  <a:r>
                    <a:rPr lang="en-US" sz="800" baseline="-25000" dirty="0"/>
                    <a:t>2</a:t>
                  </a:r>
                  <a:r>
                    <a:rPr lang="en-US" sz="800" dirty="0"/>
                    <a:t>: AA 200</a:t>
                  </a:r>
                  <a:endParaRPr lang="en-US" sz="800" baseline="-25000" dirty="0"/>
                </a:p>
              </p:txBody>
            </p:sp>
            <p:sp>
              <p:nvSpPr>
                <p:cNvPr id="133" name="Rechteck 132">
                  <a:extLst>
                    <a:ext uri="{FF2B5EF4-FFF2-40B4-BE49-F238E27FC236}">
                      <a16:creationId xmlns:a16="http://schemas.microsoft.com/office/drawing/2014/main" id="{8D280F17-2C21-FE59-A49A-0D34D1E3C628}"/>
                    </a:ext>
                  </a:extLst>
                </p:cNvPr>
                <p:cNvSpPr/>
                <p:nvPr/>
              </p:nvSpPr>
              <p:spPr>
                <a:xfrm>
                  <a:off x="4590063" y="3061173"/>
                  <a:ext cx="637612" cy="208119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Peptide </a:t>
                  </a:r>
                </a:p>
              </p:txBody>
            </p:sp>
            <p:cxnSp>
              <p:nvCxnSpPr>
                <p:cNvPr id="129" name="Gerade Verbindung 128">
                  <a:extLst>
                    <a:ext uri="{FF2B5EF4-FFF2-40B4-BE49-F238E27FC236}">
                      <a16:creationId xmlns:a16="http://schemas.microsoft.com/office/drawing/2014/main" id="{47E0E702-CAD0-5003-E098-5539B20BCC31}"/>
                    </a:ext>
                  </a:extLst>
                </p:cNvPr>
                <p:cNvCxnSpPr>
                  <a:cxnSpLocks/>
                  <a:stCxn id="130" idx="0"/>
                </p:cNvCxnSpPr>
                <p:nvPr/>
              </p:nvCxnSpPr>
              <p:spPr>
                <a:xfrm flipV="1">
                  <a:off x="4956145" y="3291554"/>
                  <a:ext cx="0" cy="376559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  <a:headEnd type="oval"/>
                  <a:tailEnd type="non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7D11DFCB-C6B2-8D04-8A97-DE97C7158372}"/>
                    </a:ext>
                  </a:extLst>
                </p:cNvPr>
                <p:cNvSpPr txBox="1"/>
                <p:nvPr/>
              </p:nvSpPr>
              <p:spPr>
                <a:xfrm>
                  <a:off x="4559538" y="3668113"/>
                  <a:ext cx="79321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SNP</a:t>
                  </a:r>
                  <a:r>
                    <a:rPr lang="en-US" sz="800" baseline="-250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</a:t>
                  </a:r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: AA 155</a:t>
                  </a:r>
                  <a:endParaRPr lang="en-US" sz="800" baseline="-250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8F0CF08B-F704-B13E-55EB-5774317738D9}"/>
                    </a:ext>
                  </a:extLst>
                </p:cNvPr>
                <p:cNvSpPr txBox="1"/>
                <p:nvPr/>
              </p:nvSpPr>
              <p:spPr>
                <a:xfrm>
                  <a:off x="4493475" y="2822296"/>
                  <a:ext cx="830696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FCB800"/>
                      </a:solidFill>
                    </a:rPr>
                    <a:t>AA 130 - 160</a:t>
                  </a:r>
                </a:p>
              </p:txBody>
            </p:sp>
          </p:grpSp>
        </p:grpSp>
      </p:grp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BDFB2CC4-9740-5D8B-C734-856FB9F4BFDC}"/>
              </a:ext>
            </a:extLst>
          </p:cNvPr>
          <p:cNvGrpSpPr/>
          <p:nvPr/>
        </p:nvGrpSpPr>
        <p:grpSpPr>
          <a:xfrm>
            <a:off x="1322843" y="3626338"/>
            <a:ext cx="6075375" cy="1663076"/>
            <a:chOff x="1414029" y="2289804"/>
            <a:chExt cx="6075375" cy="1663076"/>
          </a:xfrm>
        </p:grpSpPr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B727188B-E917-5F43-656E-326805B3B2ED}"/>
                </a:ext>
              </a:extLst>
            </p:cNvPr>
            <p:cNvSpPr txBox="1"/>
            <p:nvPr/>
          </p:nvSpPr>
          <p:spPr>
            <a:xfrm>
              <a:off x="1414029" y="2406629"/>
              <a:ext cx="906452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Isoform B</a:t>
              </a:r>
            </a:p>
          </p:txBody>
        </p: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64B93DDB-E9B4-D5E8-20B7-BB8EC69DA459}"/>
                </a:ext>
              </a:extLst>
            </p:cNvPr>
            <p:cNvGrpSpPr/>
            <p:nvPr/>
          </p:nvGrpSpPr>
          <p:grpSpPr>
            <a:xfrm>
              <a:off x="2553424" y="2289804"/>
              <a:ext cx="4935980" cy="1663076"/>
              <a:chOff x="2553424" y="2302330"/>
              <a:chExt cx="4935980" cy="1663076"/>
            </a:xfrm>
          </p:grpSpPr>
          <p:sp>
            <p:nvSpPr>
              <p:cNvPr id="169" name="Abgerundetes Rechteck 168">
                <a:extLst>
                  <a:ext uri="{FF2B5EF4-FFF2-40B4-BE49-F238E27FC236}">
                    <a16:creationId xmlns:a16="http://schemas.microsoft.com/office/drawing/2014/main" id="{BCFA7A3A-0CCC-890B-17A6-5EC8445A5357}"/>
                  </a:ext>
                </a:extLst>
              </p:cNvPr>
              <p:cNvSpPr/>
              <p:nvPr/>
            </p:nvSpPr>
            <p:spPr>
              <a:xfrm>
                <a:off x="2688240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1" name="Abgerundetes Rechteck 170">
                <a:extLst>
                  <a:ext uri="{FF2B5EF4-FFF2-40B4-BE49-F238E27FC236}">
                    <a16:creationId xmlns:a16="http://schemas.microsoft.com/office/drawing/2014/main" id="{9EA086C8-51D6-3A64-0CBD-C52DF37B2623}"/>
                  </a:ext>
                </a:extLst>
              </p:cNvPr>
              <p:cNvSpPr/>
              <p:nvPr/>
            </p:nvSpPr>
            <p:spPr>
              <a:xfrm>
                <a:off x="3600440" y="3066197"/>
                <a:ext cx="906452" cy="331530"/>
              </a:xfrm>
              <a:prstGeom prst="round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2" name="Abgerundetes Rechteck 171">
                <a:extLst>
                  <a:ext uri="{FF2B5EF4-FFF2-40B4-BE49-F238E27FC236}">
                    <a16:creationId xmlns:a16="http://schemas.microsoft.com/office/drawing/2014/main" id="{0E88B252-0A25-26AC-BCD2-73B5613E7F5F}"/>
                  </a:ext>
                </a:extLst>
              </p:cNvPr>
              <p:cNvSpPr/>
              <p:nvPr/>
            </p:nvSpPr>
            <p:spPr>
              <a:xfrm>
                <a:off x="4516229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3" name="Abgerundetes Rechteck 172">
                <a:extLst>
                  <a:ext uri="{FF2B5EF4-FFF2-40B4-BE49-F238E27FC236}">
                    <a16:creationId xmlns:a16="http://schemas.microsoft.com/office/drawing/2014/main" id="{70A35AE7-A759-DC16-B85A-4EC95088ECD7}"/>
                  </a:ext>
                </a:extLst>
              </p:cNvPr>
              <p:cNvSpPr/>
              <p:nvPr/>
            </p:nvSpPr>
            <p:spPr>
              <a:xfrm>
                <a:off x="5432018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7525EC0A-8938-F0E3-DAE8-3CEDFC4B1B5C}"/>
                  </a:ext>
                </a:extLst>
              </p:cNvPr>
              <p:cNvSpPr txBox="1"/>
              <p:nvPr/>
            </p:nvSpPr>
            <p:spPr>
              <a:xfrm>
                <a:off x="2581976" y="2302330"/>
                <a:ext cx="1306878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(Exons 1-3-4-5)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Protein coordinates</a:t>
                </a:r>
              </a:p>
            </p:txBody>
          </p:sp>
          <p:grpSp>
            <p:nvGrpSpPr>
              <p:cNvPr id="175" name="Gruppieren 174">
                <a:extLst>
                  <a:ext uri="{FF2B5EF4-FFF2-40B4-BE49-F238E27FC236}">
                    <a16:creationId xmlns:a16="http://schemas.microsoft.com/office/drawing/2014/main" id="{47037C88-BB31-925A-5E7F-08BA66E4ABC6}"/>
                  </a:ext>
                </a:extLst>
              </p:cNvPr>
              <p:cNvGrpSpPr/>
              <p:nvPr/>
            </p:nvGrpSpPr>
            <p:grpSpPr>
              <a:xfrm>
                <a:off x="2553424" y="2675176"/>
                <a:ext cx="4935980" cy="325497"/>
                <a:chOff x="2553424" y="2675176"/>
                <a:chExt cx="4935980" cy="325497"/>
              </a:xfrm>
            </p:grpSpPr>
            <p:grpSp>
              <p:nvGrpSpPr>
                <p:cNvPr id="183" name="Gruppieren 182">
                  <a:extLst>
                    <a:ext uri="{FF2B5EF4-FFF2-40B4-BE49-F238E27FC236}">
                      <a16:creationId xmlns:a16="http://schemas.microsoft.com/office/drawing/2014/main" id="{A9E346D2-240A-630B-0536-CA38F1C5651E}"/>
                    </a:ext>
                  </a:extLst>
                </p:cNvPr>
                <p:cNvGrpSpPr/>
                <p:nvPr/>
              </p:nvGrpSpPr>
              <p:grpSpPr>
                <a:xfrm>
                  <a:off x="2688240" y="2675176"/>
                  <a:ext cx="4572518" cy="123111"/>
                  <a:chOff x="2688240" y="2752179"/>
                  <a:chExt cx="4572518" cy="123111"/>
                </a:xfrm>
              </p:grpSpPr>
              <p:cxnSp>
                <p:nvCxnSpPr>
                  <p:cNvPr id="188" name="Gerade Verbindung mit Pfeil 187">
                    <a:extLst>
                      <a:ext uri="{FF2B5EF4-FFF2-40B4-BE49-F238E27FC236}">
                        <a16:creationId xmlns:a16="http://schemas.microsoft.com/office/drawing/2014/main" id="{A73E723C-648C-7FE6-F704-26083705C8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813734"/>
                    <a:ext cx="4568638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Gerade Verbindung 188">
                    <a:extLst>
                      <a:ext uri="{FF2B5EF4-FFF2-40B4-BE49-F238E27FC236}">
                        <a16:creationId xmlns:a16="http://schemas.microsoft.com/office/drawing/2014/main" id="{81E3A539-95FB-3350-6603-02C3D04401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Gerade Verbindung 189">
                    <a:extLst>
                      <a:ext uri="{FF2B5EF4-FFF2-40B4-BE49-F238E27FC236}">
                        <a16:creationId xmlns:a16="http://schemas.microsoft.com/office/drawing/2014/main" id="{9F9AAD8E-3FAF-4F04-1989-55A0790FA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2413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Gerade Verbindung 190">
                    <a:extLst>
                      <a:ext uri="{FF2B5EF4-FFF2-40B4-BE49-F238E27FC236}">
                        <a16:creationId xmlns:a16="http://schemas.microsoft.com/office/drawing/2014/main" id="{50DF448D-CB78-FC90-838F-C28940B364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36586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Gerade Verbindung 191">
                    <a:extLst>
                      <a:ext uri="{FF2B5EF4-FFF2-40B4-BE49-F238E27FC236}">
                        <a16:creationId xmlns:a16="http://schemas.microsoft.com/office/drawing/2014/main" id="{6C9A11E2-2D69-AEC7-C2C3-A9C2674276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0758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4" name="Textfeld 183">
                  <a:extLst>
                    <a:ext uri="{FF2B5EF4-FFF2-40B4-BE49-F238E27FC236}">
                      <a16:creationId xmlns:a16="http://schemas.microsoft.com/office/drawing/2014/main" id="{6E1665FA-674D-81C0-032D-AFEFD3E42E6B}"/>
                    </a:ext>
                  </a:extLst>
                </p:cNvPr>
                <p:cNvSpPr txBox="1"/>
                <p:nvPr/>
              </p:nvSpPr>
              <p:spPr>
                <a:xfrm>
                  <a:off x="2553424" y="2754452"/>
                  <a:ext cx="278893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85" name="Textfeld 184">
                  <a:extLst>
                    <a:ext uri="{FF2B5EF4-FFF2-40B4-BE49-F238E27FC236}">
                      <a16:creationId xmlns:a16="http://schemas.microsoft.com/office/drawing/2014/main" id="{B483D20B-62DB-4CA2-E4C6-651F96931EE3}"/>
                    </a:ext>
                  </a:extLst>
                </p:cNvPr>
                <p:cNvSpPr txBox="1"/>
                <p:nvPr/>
              </p:nvSpPr>
              <p:spPr>
                <a:xfrm>
                  <a:off x="3970064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100</a:t>
                  </a:r>
                </a:p>
              </p:txBody>
            </p:sp>
            <p:sp>
              <p:nvSpPr>
                <p:cNvPr id="186" name="Textfeld 185">
                  <a:extLst>
                    <a:ext uri="{FF2B5EF4-FFF2-40B4-BE49-F238E27FC236}">
                      <a16:creationId xmlns:a16="http://schemas.microsoft.com/office/drawing/2014/main" id="{CA59CBD1-C6B9-CC0D-815B-38A42E401C0A}"/>
                    </a:ext>
                  </a:extLst>
                </p:cNvPr>
                <p:cNvSpPr txBox="1"/>
                <p:nvPr/>
              </p:nvSpPr>
              <p:spPr>
                <a:xfrm>
                  <a:off x="5494063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200</a:t>
                  </a:r>
                </a:p>
              </p:txBody>
            </p:sp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A7F2BA27-BB9D-CF52-80ED-0AD62B81C6F1}"/>
                    </a:ext>
                  </a:extLst>
                </p:cNvPr>
                <p:cNvSpPr txBox="1"/>
                <p:nvPr/>
              </p:nvSpPr>
              <p:spPr>
                <a:xfrm>
                  <a:off x="7018235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300</a:t>
                  </a:r>
                </a:p>
              </p:txBody>
            </p:sp>
          </p:grpSp>
          <p:grpSp>
            <p:nvGrpSpPr>
              <p:cNvPr id="176" name="Gruppieren 175">
                <a:extLst>
                  <a:ext uri="{FF2B5EF4-FFF2-40B4-BE49-F238E27FC236}">
                    <a16:creationId xmlns:a16="http://schemas.microsoft.com/office/drawing/2014/main" id="{4B2EB058-9F58-0463-CC86-93939965D0BA}"/>
                  </a:ext>
                </a:extLst>
              </p:cNvPr>
              <p:cNvGrpSpPr/>
              <p:nvPr/>
            </p:nvGrpSpPr>
            <p:grpSpPr>
              <a:xfrm>
                <a:off x="3540683" y="2894743"/>
                <a:ext cx="1683495" cy="1070663"/>
                <a:chOff x="3540683" y="2894743"/>
                <a:chExt cx="1683495" cy="1070663"/>
              </a:xfrm>
            </p:grpSpPr>
            <p:cxnSp>
              <p:nvCxnSpPr>
                <p:cNvPr id="177" name="Gerade Verbindung 176">
                  <a:extLst>
                    <a:ext uri="{FF2B5EF4-FFF2-40B4-BE49-F238E27FC236}">
                      <a16:creationId xmlns:a16="http://schemas.microsoft.com/office/drawing/2014/main" id="{410D5302-9B44-4428-2060-44F41A3C4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32762" y="3473458"/>
                  <a:ext cx="1313" cy="276504"/>
                </a:xfrm>
                <a:prstGeom prst="line">
                  <a:avLst/>
                </a:prstGeom>
                <a:ln>
                  <a:headEnd type="none"/>
                  <a:tailEnd type="oval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feld 177">
                  <a:extLst>
                    <a:ext uri="{FF2B5EF4-FFF2-40B4-BE49-F238E27FC236}">
                      <a16:creationId xmlns:a16="http://schemas.microsoft.com/office/drawing/2014/main" id="{144AC163-F7C5-DB84-F9C3-C37735418974}"/>
                    </a:ext>
                  </a:extLst>
                </p:cNvPr>
                <p:cNvSpPr txBox="1"/>
                <p:nvPr/>
              </p:nvSpPr>
              <p:spPr>
                <a:xfrm>
                  <a:off x="4424095" y="3749962"/>
                  <a:ext cx="80008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SNP</a:t>
                  </a:r>
                  <a:r>
                    <a:rPr lang="en-US" sz="800" baseline="-25000" dirty="0"/>
                    <a:t>2</a:t>
                  </a:r>
                  <a:r>
                    <a:rPr lang="en-US" sz="800" dirty="0"/>
                    <a:t>: AA 120</a:t>
                  </a:r>
                  <a:endParaRPr lang="en-US" sz="800" baseline="-25000" dirty="0"/>
                </a:p>
              </p:txBody>
            </p:sp>
            <p:sp>
              <p:nvSpPr>
                <p:cNvPr id="179" name="Rechteck 178">
                  <a:extLst>
                    <a:ext uri="{FF2B5EF4-FFF2-40B4-BE49-F238E27FC236}">
                      <a16:creationId xmlns:a16="http://schemas.microsoft.com/office/drawing/2014/main" id="{3C96360D-7A93-AF85-D88B-D488F2E330A3}"/>
                    </a:ext>
                  </a:extLst>
                </p:cNvPr>
                <p:cNvSpPr/>
                <p:nvPr/>
              </p:nvSpPr>
              <p:spPr>
                <a:xfrm>
                  <a:off x="3670685" y="3125337"/>
                  <a:ext cx="637612" cy="208119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Peptide </a:t>
                  </a:r>
                </a:p>
              </p:txBody>
            </p:sp>
            <p:cxnSp>
              <p:nvCxnSpPr>
                <p:cNvPr id="180" name="Gerade Verbindung 179">
                  <a:extLst>
                    <a:ext uri="{FF2B5EF4-FFF2-40B4-BE49-F238E27FC236}">
                      <a16:creationId xmlns:a16="http://schemas.microsoft.com/office/drawing/2014/main" id="{CB073617-84C5-2EEC-4BAE-F84260F3A859}"/>
                    </a:ext>
                  </a:extLst>
                </p:cNvPr>
                <p:cNvCxnSpPr>
                  <a:cxnSpLocks/>
                  <a:stCxn id="181" idx="0"/>
                </p:cNvCxnSpPr>
                <p:nvPr/>
              </p:nvCxnSpPr>
              <p:spPr>
                <a:xfrm flipV="1">
                  <a:off x="4036767" y="3355718"/>
                  <a:ext cx="0" cy="376559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  <a:headEnd type="oval"/>
                  <a:tailEnd type="non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FE21C898-E2C0-8006-EDDC-E163E3D8C857}"/>
                    </a:ext>
                  </a:extLst>
                </p:cNvPr>
                <p:cNvSpPr txBox="1"/>
                <p:nvPr/>
              </p:nvSpPr>
              <p:spPr>
                <a:xfrm>
                  <a:off x="3640160" y="3732277"/>
                  <a:ext cx="79321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SNP</a:t>
                  </a:r>
                  <a:r>
                    <a:rPr lang="en-US" sz="800" baseline="-250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</a:t>
                  </a:r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: AA 90</a:t>
                  </a:r>
                  <a:endParaRPr lang="en-US" sz="800" baseline="-250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30CC96A6-8595-7885-4023-2A85DC3CAF7E}"/>
                    </a:ext>
                  </a:extLst>
                </p:cNvPr>
                <p:cNvSpPr txBox="1"/>
                <p:nvPr/>
              </p:nvSpPr>
              <p:spPr>
                <a:xfrm>
                  <a:off x="3540683" y="2894743"/>
                  <a:ext cx="830696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FCB800"/>
                      </a:solidFill>
                    </a:rPr>
                    <a:t>AA 70 - 110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12430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662BE7E0-61C9-363E-087E-547EEB79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631" cy="1311128"/>
          </a:xfrm>
        </p:spPr>
        <p:txBody>
          <a:bodyPr/>
          <a:lstStyle/>
          <a:p>
            <a:r>
              <a:rPr lang="en-US" dirty="0"/>
              <a:t>Figure 5: PrediTopes affinity vs. presentation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704630-9DDC-3D26-08E8-77B56174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13</a:t>
            </a:fld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3324958-EAD6-9590-35B0-116D34AA7FA4}"/>
              </a:ext>
            </a:extLst>
          </p:cNvPr>
          <p:cNvGrpSpPr/>
          <p:nvPr/>
        </p:nvGrpSpPr>
        <p:grpSpPr>
          <a:xfrm>
            <a:off x="1308973" y="1454477"/>
            <a:ext cx="9574054" cy="4901873"/>
            <a:chOff x="2072342" y="1454477"/>
            <a:chExt cx="9574054" cy="4901873"/>
          </a:xfrm>
        </p:grpSpPr>
        <p:pic>
          <p:nvPicPr>
            <p:cNvPr id="13" name="Grafik 12" descr="Ein Bild, das Text, Reihe, Screenshot, Diagramm enthält.&#10;&#10;KI-generierte Inhalte können fehlerhaft sein.">
              <a:extLst>
                <a:ext uri="{FF2B5EF4-FFF2-40B4-BE49-F238E27FC236}">
                  <a16:creationId xmlns:a16="http://schemas.microsoft.com/office/drawing/2014/main" id="{C11EFD29-6395-284D-95D8-9451E89BF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2342" y="2101215"/>
              <a:ext cx="9574054" cy="4255135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FFE1123-602A-AF9F-B054-FDD9E87B12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41" t="19394" r="28758" b="9283"/>
            <a:stretch>
              <a:fillRect/>
            </a:stretch>
          </p:blipFill>
          <p:spPr bwMode="auto">
            <a:xfrm>
              <a:off x="8443073" y="1454477"/>
              <a:ext cx="3203323" cy="2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6356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49B8C-5AA8-05C2-1894-900302695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043C096-3BF4-E4C4-95BD-ADA57946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</p:spPr>
        <p:txBody>
          <a:bodyPr/>
          <a:lstStyle/>
          <a:p>
            <a:r>
              <a:rPr lang="en-US" dirty="0"/>
              <a:t>Figure 6: PrediTopes annotation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41C621-BA53-EB1F-3AAA-B9BF4960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14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390E768-5FD4-1533-C2E1-F04E059CC691}"/>
              </a:ext>
            </a:extLst>
          </p:cNvPr>
          <p:cNvGrpSpPr/>
          <p:nvPr/>
        </p:nvGrpSpPr>
        <p:grpSpPr>
          <a:xfrm>
            <a:off x="336604" y="1377578"/>
            <a:ext cx="11456861" cy="4832535"/>
            <a:chOff x="336604" y="1377578"/>
            <a:chExt cx="11456861" cy="4832535"/>
          </a:xfrm>
        </p:grpSpPr>
        <p:pic>
          <p:nvPicPr>
            <p:cNvPr id="7" name="Grafik 6" descr="Ein Bild, das Text, Reihe, Schrift, Diagramm enthält.&#10;&#10;KI-generierte Inhalte können fehlerhaft sein.">
              <a:extLst>
                <a:ext uri="{FF2B5EF4-FFF2-40B4-BE49-F238E27FC236}">
                  <a16:creationId xmlns:a16="http://schemas.microsoft.com/office/drawing/2014/main" id="{A1A31939-B16B-84FD-A72A-200C6DD3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604" y="1377578"/>
              <a:ext cx="6439910" cy="214663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C9BD62-0EFF-30FA-E7FF-1688A8418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555" y="1870080"/>
              <a:ext cx="6439910" cy="4340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9C3F741-4B19-67E2-B60B-E31B5FCDD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3600" y="2807416"/>
              <a:ext cx="2662945" cy="2954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6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3C5F9-BF9A-57A2-E4C1-BB3EDA63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7: bi-features score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2439217-F4D0-BAE5-EA76-1F0B52A16896}"/>
              </a:ext>
            </a:extLst>
          </p:cNvPr>
          <p:cNvGrpSpPr/>
          <p:nvPr/>
        </p:nvGrpSpPr>
        <p:grpSpPr>
          <a:xfrm>
            <a:off x="1001527" y="1630717"/>
            <a:ext cx="10505502" cy="3617420"/>
            <a:chOff x="1001527" y="1630717"/>
            <a:chExt cx="10505502" cy="3617420"/>
          </a:xfrm>
        </p:grpSpPr>
        <p:sp>
          <p:nvSpPr>
            <p:cNvPr id="5" name="Plus 4">
              <a:extLst>
                <a:ext uri="{FF2B5EF4-FFF2-40B4-BE49-F238E27FC236}">
                  <a16:creationId xmlns:a16="http://schemas.microsoft.com/office/drawing/2014/main" id="{27DEE49D-615D-D2FD-50FA-886F95F6CCD3}"/>
                </a:ext>
              </a:extLst>
            </p:cNvPr>
            <p:cNvSpPr/>
            <p:nvPr/>
          </p:nvSpPr>
          <p:spPr>
            <a:xfrm>
              <a:off x="4283940" y="2998079"/>
              <a:ext cx="590208" cy="469242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B97DE2EC-EA28-19B8-399C-964C33B8B1B1}"/>
                </a:ext>
              </a:extLst>
            </p:cNvPr>
            <p:cNvGrpSpPr/>
            <p:nvPr/>
          </p:nvGrpSpPr>
          <p:grpSpPr>
            <a:xfrm>
              <a:off x="1001527" y="2102988"/>
              <a:ext cx="3117068" cy="2259425"/>
              <a:chOff x="1001527" y="2102988"/>
              <a:chExt cx="3117068" cy="2259425"/>
            </a:xfrm>
          </p:grpSpPr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37BE235-AE86-2939-B517-BAC7930D8542}"/>
                  </a:ext>
                </a:extLst>
              </p:cNvPr>
              <p:cNvSpPr txBox="1"/>
              <p:nvPr/>
            </p:nvSpPr>
            <p:spPr>
              <a:xfrm>
                <a:off x="1963161" y="2102988"/>
                <a:ext cx="1193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Affinity</a:t>
                </a:r>
              </a:p>
            </p:txBody>
          </p: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2F348FFB-0712-8E80-6BE2-1FC792F23852}"/>
                  </a:ext>
                </a:extLst>
              </p:cNvPr>
              <p:cNvGrpSpPr/>
              <p:nvPr/>
            </p:nvGrpSpPr>
            <p:grpSpPr>
              <a:xfrm>
                <a:off x="1001527" y="2340933"/>
                <a:ext cx="3117068" cy="1549400"/>
                <a:chOff x="1001527" y="2330300"/>
                <a:chExt cx="3117068" cy="1549400"/>
              </a:xfrm>
            </p:grpSpPr>
            <p:pic>
              <p:nvPicPr>
                <p:cNvPr id="10" name="Grafik 9" descr="Signal mit einfarbiger Füllung">
                  <a:extLst>
                    <a:ext uri="{FF2B5EF4-FFF2-40B4-BE49-F238E27FC236}">
                      <a16:creationId xmlns:a16="http://schemas.microsoft.com/office/drawing/2014/main" id="{FE6CDE05-4E3A-48F9-1ACA-C3D7CAED5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146918" y="2330300"/>
                  <a:ext cx="1549400" cy="1549400"/>
                </a:xfrm>
                <a:prstGeom prst="rect">
                  <a:avLst/>
                </a:prstGeom>
              </p:spPr>
            </p:pic>
            <p:cxnSp>
              <p:nvCxnSpPr>
                <p:cNvPr id="11" name="Gerade Verbindung 10">
                  <a:extLst>
                    <a:ext uri="{FF2B5EF4-FFF2-40B4-BE49-F238E27FC236}">
                      <a16:creationId xmlns:a16="http://schemas.microsoft.com/office/drawing/2014/main" id="{50E7F314-8953-6BC0-7DE2-C751F5F52A69}"/>
                    </a:ext>
                  </a:extLst>
                </p:cNvPr>
                <p:cNvCxnSpPr/>
                <p:nvPr/>
              </p:nvCxnSpPr>
              <p:spPr>
                <a:xfrm>
                  <a:off x="1321418" y="2794672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 Verbindung 11">
                  <a:extLst>
                    <a:ext uri="{FF2B5EF4-FFF2-40B4-BE49-F238E27FC236}">
                      <a16:creationId xmlns:a16="http://schemas.microsoft.com/office/drawing/2014/main" id="{1C400622-1FE9-8072-4C99-A42320169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1418" y="3089299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3A5393D1-2047-921B-EBAA-61D4E55156E9}"/>
                    </a:ext>
                  </a:extLst>
                </p:cNvPr>
                <p:cNvSpPr txBox="1"/>
                <p:nvPr/>
              </p:nvSpPr>
              <p:spPr>
                <a:xfrm>
                  <a:off x="3214055" y="2550315"/>
                  <a:ext cx="9045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0 - 50</a:t>
                  </a:r>
                  <a:r>
                    <a:rPr lang="en-US" sz="1400" baseline="-25000" dirty="0"/>
                    <a:t>nM</a:t>
                  </a:r>
                </a:p>
              </p:txBody>
            </p:sp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D0E5866C-899B-CCF4-9F60-56C8E3835F26}"/>
                    </a:ext>
                  </a:extLst>
                </p:cNvPr>
                <p:cNvSpPr txBox="1"/>
                <p:nvPr/>
              </p:nvSpPr>
              <p:spPr>
                <a:xfrm>
                  <a:off x="1191578" y="2550315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High affinity</a:t>
                  </a:r>
                </a:p>
              </p:txBody>
            </p: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142989AD-B7C0-33E4-6C59-09D21B686D87}"/>
                    </a:ext>
                  </a:extLst>
                </p:cNvPr>
                <p:cNvSpPr txBox="1"/>
                <p:nvPr/>
              </p:nvSpPr>
              <p:spPr>
                <a:xfrm>
                  <a:off x="1191578" y="2846070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Med affinity</a:t>
                  </a:r>
                </a:p>
              </p:txBody>
            </p: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0360B64-B562-F92F-6F39-6FAFF7E52178}"/>
                    </a:ext>
                  </a:extLst>
                </p:cNvPr>
                <p:cNvSpPr txBox="1"/>
                <p:nvPr/>
              </p:nvSpPr>
              <p:spPr>
                <a:xfrm>
                  <a:off x="1191578" y="3144225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Low affinity</a:t>
                  </a:r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633A31CA-041B-724D-90D9-32B86710BCEE}"/>
                    </a:ext>
                  </a:extLst>
                </p:cNvPr>
                <p:cNvSpPr txBox="1"/>
                <p:nvPr/>
              </p:nvSpPr>
              <p:spPr>
                <a:xfrm>
                  <a:off x="1001527" y="3413306"/>
                  <a:ext cx="13838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Random affinity</a:t>
                  </a: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08D9087-0E9E-EE3B-0FC6-9FA5B7A1DA11}"/>
                    </a:ext>
                  </a:extLst>
                </p:cNvPr>
                <p:cNvSpPr txBox="1"/>
                <p:nvPr/>
              </p:nvSpPr>
              <p:spPr>
                <a:xfrm>
                  <a:off x="3044251" y="2846070"/>
                  <a:ext cx="10743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50 - 500</a:t>
                  </a:r>
                  <a:r>
                    <a:rPr lang="en-US" sz="1400" baseline="-25000" dirty="0"/>
                    <a:t>nM</a:t>
                  </a:r>
                </a:p>
              </p:txBody>
            </p:sp>
            <p:cxnSp>
              <p:nvCxnSpPr>
                <p:cNvPr id="19" name="Gerade Verbindung 18">
                  <a:extLst>
                    <a:ext uri="{FF2B5EF4-FFF2-40B4-BE49-F238E27FC236}">
                      <a16:creationId xmlns:a16="http://schemas.microsoft.com/office/drawing/2014/main" id="{FB944060-676C-E877-CF27-A30F57000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5407" y="3386926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C818557-F188-F6EA-7063-57CDA8754253}"/>
                    </a:ext>
                  </a:extLst>
                </p:cNvPr>
                <p:cNvSpPr txBox="1"/>
                <p:nvPr/>
              </p:nvSpPr>
              <p:spPr>
                <a:xfrm>
                  <a:off x="3190707" y="3143970"/>
                  <a:ext cx="9278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500 - 5k</a:t>
                  </a:r>
                  <a:r>
                    <a:rPr lang="en-US" sz="1400" baseline="-25000" dirty="0"/>
                    <a:t>nM</a:t>
                  </a:r>
                </a:p>
              </p:txBody>
            </p:sp>
          </p:grp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CD3D8D-3DBA-824D-656B-52257DEEA65E}"/>
                  </a:ext>
                </a:extLst>
              </p:cNvPr>
              <p:cNvSpPr txBox="1"/>
              <p:nvPr/>
            </p:nvSpPr>
            <p:spPr>
              <a:xfrm>
                <a:off x="1424605" y="3839193"/>
                <a:ext cx="2270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Maintaining biological meaning</a:t>
                </a: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688801F5-1546-9B88-4120-C6F70E585148}"/>
                </a:ext>
              </a:extLst>
            </p:cNvPr>
            <p:cNvGrpSpPr/>
            <p:nvPr/>
          </p:nvGrpSpPr>
          <p:grpSpPr>
            <a:xfrm>
              <a:off x="4986329" y="2198413"/>
              <a:ext cx="3150606" cy="2068574"/>
              <a:chOff x="5020427" y="2293839"/>
              <a:chExt cx="3150606" cy="2068574"/>
            </a:xfrm>
          </p:grpSpPr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477B172C-F37B-B1E9-85C4-48E0C6401ACF}"/>
                  </a:ext>
                </a:extLst>
              </p:cNvPr>
              <p:cNvGrpSpPr/>
              <p:nvPr/>
            </p:nvGrpSpPr>
            <p:grpSpPr>
              <a:xfrm>
                <a:off x="5020427" y="2671339"/>
                <a:ext cx="3150606" cy="1163431"/>
                <a:chOff x="5020427" y="2671339"/>
                <a:chExt cx="3150606" cy="1163431"/>
              </a:xfrm>
            </p:grpSpPr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477FF79-57DD-1B9B-C97A-91D4597BBD6D}"/>
                    </a:ext>
                  </a:extLst>
                </p:cNvPr>
                <p:cNvSpPr txBox="1"/>
                <p:nvPr/>
              </p:nvSpPr>
              <p:spPr>
                <a:xfrm>
                  <a:off x="5020427" y="2819107"/>
                  <a:ext cx="1656499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/>
                    <a:t>KVAELVHFL     |0| 44</a:t>
                  </a:r>
                </a:p>
                <a:p>
                  <a:r>
                    <a:rPr lang="en-US" sz="1200" noProof="0" dirty="0">
                      <a:effectLst/>
                    </a:rPr>
                    <a:t>KMAELVHFL    |1| 41</a:t>
                  </a:r>
                </a:p>
                <a:p>
                  <a:r>
                    <a:rPr lang="de-DE" sz="1200" dirty="0"/>
                    <a:t>KMAECAHFH</a:t>
                  </a:r>
                  <a:r>
                    <a:rPr lang="en-US" sz="1200" noProof="0" dirty="0">
                      <a:effectLst/>
                    </a:rPr>
                    <a:t>  |4| 25</a:t>
                  </a:r>
                </a:p>
                <a:p>
                  <a:r>
                    <a:rPr lang="de-DE" sz="1200" dirty="0"/>
                    <a:t>KMAEEVGKL</a:t>
                  </a:r>
                  <a:r>
                    <a:rPr lang="en-US" sz="1200" dirty="0"/>
                    <a:t>   |4| 15</a:t>
                  </a:r>
                </a:p>
                <a:p>
                  <a:r>
                    <a:rPr lang="en-US" sz="1200" dirty="0"/>
                    <a:t>…</a:t>
                  </a:r>
                </a:p>
              </p:txBody>
            </p:sp>
            <p:grpSp>
              <p:nvGrpSpPr>
                <p:cNvPr id="26" name="Gruppieren 25">
                  <a:extLst>
                    <a:ext uri="{FF2B5EF4-FFF2-40B4-BE49-F238E27FC236}">
                      <a16:creationId xmlns:a16="http://schemas.microsoft.com/office/drawing/2014/main" id="{8376B4B0-40BF-60B4-B62A-7DBE2DB6D4AD}"/>
                    </a:ext>
                  </a:extLst>
                </p:cNvPr>
                <p:cNvGrpSpPr/>
                <p:nvPr/>
              </p:nvGrpSpPr>
              <p:grpSpPr>
                <a:xfrm>
                  <a:off x="6513081" y="2671339"/>
                  <a:ext cx="1657952" cy="1099633"/>
                  <a:chOff x="5799573" y="2968291"/>
                  <a:chExt cx="1657952" cy="1099633"/>
                </a:xfrm>
              </p:grpSpPr>
              <p:pic>
                <p:nvPicPr>
                  <p:cNvPr id="27" name="Grafik 26" descr="Ein Bild, das Diagramm, Text, Screenshot enthält.&#10;&#10;Automatisch generierte Beschreibung">
                    <a:extLst>
                      <a:ext uri="{FF2B5EF4-FFF2-40B4-BE49-F238E27FC236}">
                        <a16:creationId xmlns:a16="http://schemas.microsoft.com/office/drawing/2014/main" id="{C7F218BA-906A-4AED-E2EE-475C244E45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99573" y="3120276"/>
                    <a:ext cx="1448703" cy="947648"/>
                  </a:xfrm>
                  <a:prstGeom prst="rect">
                    <a:avLst/>
                  </a:prstGeom>
                </p:spPr>
              </p:pic>
              <p:sp>
                <p:nvSpPr>
                  <p:cNvPr id="28" name="Dreieck 27">
                    <a:extLst>
                      <a:ext uri="{FF2B5EF4-FFF2-40B4-BE49-F238E27FC236}">
                        <a16:creationId xmlns:a16="http://schemas.microsoft.com/office/drawing/2014/main" id="{55A8D266-30AF-E625-3203-3F97DFAB22F0}"/>
                      </a:ext>
                    </a:extLst>
                  </p:cNvPr>
                  <p:cNvSpPr/>
                  <p:nvPr/>
                </p:nvSpPr>
                <p:spPr>
                  <a:xfrm rot="1924953">
                    <a:off x="6290968" y="2968291"/>
                    <a:ext cx="1166557" cy="675754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0AD64B8-85A7-9707-5725-4316005B1002}"/>
                  </a:ext>
                </a:extLst>
              </p:cNvPr>
              <p:cNvSpPr txBox="1"/>
              <p:nvPr/>
            </p:nvSpPr>
            <p:spPr>
              <a:xfrm>
                <a:off x="5998830" y="2293839"/>
                <a:ext cx="1193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Similarity 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F2F17B4-3C38-643D-C52B-BC9EA3A4A84D}"/>
                  </a:ext>
                </a:extLst>
              </p:cNvPr>
              <p:cNvSpPr txBox="1"/>
              <p:nvPr/>
            </p:nvSpPr>
            <p:spPr>
              <a:xfrm>
                <a:off x="5460274" y="3839193"/>
                <a:ext cx="2270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noProof="0" dirty="0"/>
                  <a:t>Indirectly reflects biochemical properties</a:t>
                </a:r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4B67BBA-9D9F-BB6C-1FDB-93F8B78B8846}"/>
                </a:ext>
              </a:extLst>
            </p:cNvPr>
            <p:cNvSpPr txBox="1"/>
            <p:nvPr/>
          </p:nvSpPr>
          <p:spPr>
            <a:xfrm>
              <a:off x="9057538" y="1630717"/>
              <a:ext cx="194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Kmean</a:t>
              </a:r>
              <a:r>
                <a:rPr lang="en-US" dirty="0"/>
                <a:t> clustering 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0C94B7B-48B8-F4F1-F32B-ADE2AB3DD808}"/>
                </a:ext>
              </a:extLst>
            </p:cNvPr>
            <p:cNvSpPr txBox="1"/>
            <p:nvPr/>
          </p:nvSpPr>
          <p:spPr>
            <a:xfrm>
              <a:off x="8556741" y="3316676"/>
              <a:ext cx="29502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noProof="0" dirty="0"/>
                <a:t>Supervised machine learning</a:t>
              </a:r>
            </a:p>
          </p:txBody>
        </p:sp>
        <p:sp>
          <p:nvSpPr>
            <p:cNvPr id="33" name="Geschweifte Klammer rechts 32">
              <a:extLst>
                <a:ext uri="{FF2B5EF4-FFF2-40B4-BE49-F238E27FC236}">
                  <a16:creationId xmlns:a16="http://schemas.microsoft.com/office/drawing/2014/main" id="{C6954ECB-60B0-7700-3375-20A54EE696C5}"/>
                </a:ext>
              </a:extLst>
            </p:cNvPr>
            <p:cNvSpPr/>
            <p:nvPr/>
          </p:nvSpPr>
          <p:spPr>
            <a:xfrm>
              <a:off x="8052509" y="2720625"/>
              <a:ext cx="385029" cy="1024150"/>
            </a:xfrm>
            <a:prstGeom prst="rightBrace">
              <a:avLst>
                <a:gd name="adj1" fmla="val 37145"/>
                <a:gd name="adj2" fmla="val 50000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68EE5371-61B4-2E19-3B53-B72564EF0C7D}"/>
                </a:ext>
              </a:extLst>
            </p:cNvPr>
            <p:cNvGrpSpPr/>
            <p:nvPr/>
          </p:nvGrpSpPr>
          <p:grpSpPr>
            <a:xfrm>
              <a:off x="8741416" y="2163016"/>
              <a:ext cx="2580939" cy="1071062"/>
              <a:chOff x="8772861" y="2768131"/>
              <a:chExt cx="2580939" cy="1071062"/>
            </a:xfrm>
          </p:grpSpPr>
          <p:pic>
            <p:nvPicPr>
              <p:cNvPr id="47" name="Grafik 46" descr="Ein Bild, das Text, Schrift, Reihe, Diagramm enthält.&#10;&#10;KI-generierte Inhalte können fehlerhaft sein.">
                <a:extLst>
                  <a:ext uri="{FF2B5EF4-FFF2-40B4-BE49-F238E27FC236}">
                    <a16:creationId xmlns:a16="http://schemas.microsoft.com/office/drawing/2014/main" id="{735A40E3-D084-D76C-99A0-C603C4698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356" t="11652" r="19459" b="21205"/>
              <a:stretch>
                <a:fillRect/>
              </a:stretch>
            </p:blipFill>
            <p:spPr>
              <a:xfrm>
                <a:off x="8772861" y="2768131"/>
                <a:ext cx="2580939" cy="1071062"/>
              </a:xfrm>
              <a:prstGeom prst="rect">
                <a:avLst/>
              </a:prstGeom>
            </p:spPr>
          </p:pic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5ADC0A2E-AF15-0514-8FAC-BFFFC1F72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3800" y="2771468"/>
                <a:ext cx="0" cy="83273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DCD4011-4F73-122D-6244-C7372165E102}"/>
                  </a:ext>
                </a:extLst>
              </p:cNvPr>
              <p:cNvSpPr/>
              <p:nvPr/>
            </p:nvSpPr>
            <p:spPr>
              <a:xfrm rot="21188035">
                <a:off x="9214082" y="2856703"/>
                <a:ext cx="1942265" cy="450488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1808ED9-78E3-63FE-FC00-2464A41D827C}"/>
                  </a:ext>
                </a:extLst>
              </p:cNvPr>
              <p:cNvSpPr/>
              <p:nvPr/>
            </p:nvSpPr>
            <p:spPr>
              <a:xfrm rot="1560808">
                <a:off x="9185404" y="2814119"/>
                <a:ext cx="183676" cy="478069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EF45546-8BEF-4A45-38B5-54600F86CC31}"/>
                  </a:ext>
                </a:extLst>
              </p:cNvPr>
              <p:cNvSpPr/>
              <p:nvPr/>
            </p:nvSpPr>
            <p:spPr>
              <a:xfrm rot="21441241">
                <a:off x="9095593" y="2803631"/>
                <a:ext cx="169368" cy="2517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A579681-DE70-D61C-5491-62727DE16A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1" t="18015" r="22564" b="6103"/>
            <a:stretch>
              <a:fillRect/>
            </a:stretch>
          </p:blipFill>
          <p:spPr bwMode="auto">
            <a:xfrm>
              <a:off x="9210388" y="3839193"/>
              <a:ext cx="1642994" cy="1408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9154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672EA-DE42-5DBB-9186-197873FB1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B70A5BE-077D-74DC-B9D8-B01B078F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0327" cy="1089529"/>
          </a:xfrm>
        </p:spPr>
        <p:txBody>
          <a:bodyPr/>
          <a:lstStyle/>
          <a:p>
            <a:r>
              <a:rPr lang="en-US" sz="3600" dirty="0"/>
              <a:t>Biophysical properties correlation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4C9496E-1533-762F-9FBA-CDDDB7BA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16</a:t>
            </a:fld>
            <a:endParaRPr lang="de-DE"/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2F2DE6D-652E-9246-9246-F2C057F6B7B0}"/>
              </a:ext>
            </a:extLst>
          </p:cNvPr>
          <p:cNvGraphicFramePr>
            <a:graphicFrameLocks noGrp="1"/>
          </p:cNvGraphicFramePr>
          <p:nvPr/>
        </p:nvGraphicFramePr>
        <p:xfrm>
          <a:off x="651476" y="1600838"/>
          <a:ext cx="459185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928">
                  <a:extLst>
                    <a:ext uri="{9D8B030D-6E8A-4147-A177-3AD203B41FA5}">
                      <a16:colId xmlns:a16="http://schemas.microsoft.com/office/drawing/2014/main" val="153572128"/>
                    </a:ext>
                  </a:extLst>
                </a:gridCol>
                <a:gridCol w="2295928">
                  <a:extLst>
                    <a:ext uri="{9D8B030D-6E8A-4147-A177-3AD203B41FA5}">
                      <a16:colId xmlns:a16="http://schemas.microsoft.com/office/drawing/2014/main" val="214655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90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Aromaticity - affinity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Negative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51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Gravy* - affinity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 on the allele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16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MW* -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57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Flexibility* – immune resp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Yet to come!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50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Isoelectric* - affinity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121"/>
                  </a:ext>
                </a:extLst>
              </a:tr>
            </a:tbl>
          </a:graphicData>
        </a:graphic>
      </p:graphicFrame>
      <p:pic>
        <p:nvPicPr>
          <p:cNvPr id="2049" name="Picture 1">
            <a:extLst>
              <a:ext uri="{FF2B5EF4-FFF2-40B4-BE49-F238E27FC236}">
                <a16:creationId xmlns:a16="http://schemas.microsoft.com/office/drawing/2014/main" id="{B9DAE98E-5734-F365-7B90-B60DDA2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27" y="121162"/>
            <a:ext cx="6615677" cy="661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33F13475-A862-656E-BDCE-DF3A5461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9"/>
          <a:stretch/>
        </p:blipFill>
        <p:spPr>
          <a:xfrm>
            <a:off x="2649845" y="4607922"/>
            <a:ext cx="2488712" cy="17891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F533401-044F-AFE2-79E3-62AF6AB92AD5}"/>
              </a:ext>
            </a:extLst>
          </p:cNvPr>
          <p:cNvSpPr txBox="1"/>
          <p:nvPr/>
        </p:nvSpPr>
        <p:spPr>
          <a:xfrm>
            <a:off x="651476" y="4101747"/>
            <a:ext cx="1967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 Compared to the target</a:t>
            </a:r>
          </a:p>
        </p:txBody>
      </p:sp>
      <p:pic>
        <p:nvPicPr>
          <p:cNvPr id="16" name="Grafik 15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A6ADC78D-7043-26A7-9674-3BA1575BE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33" y="4607922"/>
            <a:ext cx="2488712" cy="178839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BCCCEEE-DDCD-4E02-38B0-459AB49B6C4E}"/>
              </a:ext>
            </a:extLst>
          </p:cNvPr>
          <p:cNvSpPr/>
          <p:nvPr/>
        </p:nvSpPr>
        <p:spPr>
          <a:xfrm rot="19880790">
            <a:off x="7707784" y="3742029"/>
            <a:ext cx="533400" cy="10291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0B261B-909F-9E63-00D5-87B5B0F30571}"/>
              </a:ext>
            </a:extLst>
          </p:cNvPr>
          <p:cNvSpPr/>
          <p:nvPr/>
        </p:nvSpPr>
        <p:spPr>
          <a:xfrm rot="19216331">
            <a:off x="9538827" y="4672789"/>
            <a:ext cx="533400" cy="10291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95EFC23-1FD6-C2F2-0C1E-BD87D30728CA}"/>
              </a:ext>
            </a:extLst>
          </p:cNvPr>
          <p:cNvSpPr/>
          <p:nvPr/>
        </p:nvSpPr>
        <p:spPr>
          <a:xfrm>
            <a:off x="6595533" y="73017"/>
            <a:ext cx="5448671" cy="1026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516B41-2E83-07E9-49B5-81153E6EDE2D}"/>
              </a:ext>
            </a:extLst>
          </p:cNvPr>
          <p:cNvSpPr/>
          <p:nvPr/>
        </p:nvSpPr>
        <p:spPr>
          <a:xfrm>
            <a:off x="7510933" y="1099143"/>
            <a:ext cx="4681068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B5F1610-D0A7-53D5-C2FC-6C058869DBDB}"/>
              </a:ext>
            </a:extLst>
          </p:cNvPr>
          <p:cNvSpPr/>
          <p:nvPr/>
        </p:nvSpPr>
        <p:spPr>
          <a:xfrm>
            <a:off x="8444095" y="1810817"/>
            <a:ext cx="3747906" cy="112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797047F-37D6-D01D-A0DF-2BB030B59DEF}"/>
              </a:ext>
            </a:extLst>
          </p:cNvPr>
          <p:cNvSpPr/>
          <p:nvPr/>
        </p:nvSpPr>
        <p:spPr>
          <a:xfrm>
            <a:off x="9351975" y="2947618"/>
            <a:ext cx="2840026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1C93F53-DE1F-3CE7-C7BF-806C81F0765A}"/>
              </a:ext>
            </a:extLst>
          </p:cNvPr>
          <p:cNvSpPr/>
          <p:nvPr/>
        </p:nvSpPr>
        <p:spPr>
          <a:xfrm>
            <a:off x="10231449" y="3858101"/>
            <a:ext cx="1960552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AD3AC1D-D751-8224-BFAD-CE67A5D60C77}"/>
              </a:ext>
            </a:extLst>
          </p:cNvPr>
          <p:cNvSpPr/>
          <p:nvPr/>
        </p:nvSpPr>
        <p:spPr>
          <a:xfrm>
            <a:off x="10231449" y="4730056"/>
            <a:ext cx="1960551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64782C2-09DB-F72B-C925-8B764F42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Biophysical properties – clustering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CD4625-1225-27B9-3236-0D4368CC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17</a:t>
            </a:fld>
            <a:endParaRPr lang="de-DE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6DE10C8-682C-E883-5B45-757A871C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7" y="1868445"/>
            <a:ext cx="5282536" cy="35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0ADC9E3-7F2E-AC32-BDF4-0E089AEB8E37}"/>
              </a:ext>
            </a:extLst>
          </p:cNvPr>
          <p:cNvSpPr txBox="1"/>
          <p:nvPr/>
        </p:nvSpPr>
        <p:spPr>
          <a:xfrm>
            <a:off x="1313725" y="7159867"/>
            <a:ext cx="10040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✔  </a:t>
            </a:r>
            <a:r>
              <a:rPr lang="en-US" noProof="0" dirty="0"/>
              <a:t>Affects solubility, protein interactions, &amp; stability in biological fluids</a:t>
            </a:r>
          </a:p>
          <a:p>
            <a:r>
              <a:rPr lang="en-US" dirty="0"/>
              <a:t>✔ </a:t>
            </a:r>
            <a:r>
              <a:rPr lang="en-US" dirty="0" err="1"/>
              <a:t>pI</a:t>
            </a:r>
            <a:r>
              <a:rPr lang="en-US" dirty="0"/>
              <a:t> affects peptide charge, which in turn influences HLA binding affinity.</a:t>
            </a:r>
            <a:br>
              <a:rPr lang="en-US" dirty="0"/>
            </a:br>
            <a:r>
              <a:rPr lang="en-US" dirty="0"/>
              <a:t>✔ Charge complementarity between peptide and HLA binding pockets plays a role in binding stability.</a:t>
            </a:r>
            <a:br>
              <a:rPr lang="en-US" dirty="0"/>
            </a:br>
            <a:r>
              <a:rPr lang="en-US" dirty="0"/>
              <a:t>✔ TCR recognition may be affected by solvent-exposed charged residues, impacting immune activation.</a:t>
            </a:r>
            <a:endParaRPr lang="en-US" noProof="0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22A3B73F-D471-020F-25EB-7F6BA064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5320"/>
            <a:ext cx="5752618" cy="39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922C123-6905-289C-8C2B-52E952E4D0BB}"/>
              </a:ext>
            </a:extLst>
          </p:cNvPr>
          <p:cNvSpPr txBox="1"/>
          <p:nvPr/>
        </p:nvSpPr>
        <p:spPr>
          <a:xfrm>
            <a:off x="6862045" y="5918503"/>
            <a:ext cx="40702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dirty="0"/>
              <a:t>PCA 2 - Clusters 3: Silhouette Score = 0.510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779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D239F-51BC-EBAC-C8AA-83B986275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C5EAF-B868-4C69-E2E2-3B06668C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8: multi-features score</a:t>
            </a: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9B459A73-F400-EFBC-E55E-999E6A4E6DA5}"/>
              </a:ext>
            </a:extLst>
          </p:cNvPr>
          <p:cNvGrpSpPr/>
          <p:nvPr/>
        </p:nvGrpSpPr>
        <p:grpSpPr>
          <a:xfrm>
            <a:off x="474724" y="1478573"/>
            <a:ext cx="11494501" cy="4458070"/>
            <a:chOff x="474724" y="1478573"/>
            <a:chExt cx="11494501" cy="445807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4E00DD23-6454-FBB4-37AB-BE4FB35BE4AE}"/>
                </a:ext>
              </a:extLst>
            </p:cNvPr>
            <p:cNvSpPr/>
            <p:nvPr/>
          </p:nvSpPr>
          <p:spPr>
            <a:xfrm>
              <a:off x="474724" y="1478573"/>
              <a:ext cx="208788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Multiple feature</a:t>
              </a:r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8102AD0-8413-FCC7-02B0-60025D6E8EB1}"/>
                </a:ext>
              </a:extLst>
            </p:cNvPr>
            <p:cNvGrpSpPr/>
            <p:nvPr/>
          </p:nvGrpSpPr>
          <p:grpSpPr>
            <a:xfrm>
              <a:off x="636089" y="2225159"/>
              <a:ext cx="1765151" cy="1868217"/>
              <a:chOff x="988807" y="2011680"/>
              <a:chExt cx="1765151" cy="1868217"/>
            </a:xfrm>
          </p:grpSpPr>
          <p:sp>
            <p:nvSpPr>
              <p:cNvPr id="4" name="Abgerundetes Rechteck 3">
                <a:extLst>
                  <a:ext uri="{FF2B5EF4-FFF2-40B4-BE49-F238E27FC236}">
                    <a16:creationId xmlns:a16="http://schemas.microsoft.com/office/drawing/2014/main" id="{77FC997A-9BE8-2E53-6154-E7F55137F95D}"/>
                  </a:ext>
                </a:extLst>
              </p:cNvPr>
              <p:cNvSpPr/>
              <p:nvPr/>
            </p:nvSpPr>
            <p:spPr>
              <a:xfrm>
                <a:off x="988807" y="201168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Affinity to HLA</a:t>
                </a:r>
              </a:p>
            </p:txBody>
          </p:sp>
          <p:sp>
            <p:nvSpPr>
              <p:cNvPr id="5" name="Abgerundetes Rechteck 4">
                <a:extLst>
                  <a:ext uri="{FF2B5EF4-FFF2-40B4-BE49-F238E27FC236}">
                    <a16:creationId xmlns:a16="http://schemas.microsoft.com/office/drawing/2014/main" id="{AF6DA2FC-6C42-84D6-BC4F-9AB0F4006518}"/>
                  </a:ext>
                </a:extLst>
              </p:cNvPr>
              <p:cNvSpPr/>
              <p:nvPr/>
            </p:nvSpPr>
            <p:spPr>
              <a:xfrm>
                <a:off x="988807" y="2398953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BLOSUM similarity</a:t>
                </a:r>
              </a:p>
            </p:txBody>
          </p:sp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C907968A-226B-EEC4-9742-C3816597A4BA}"/>
                  </a:ext>
                </a:extLst>
              </p:cNvPr>
              <p:cNvSpPr/>
              <p:nvPr/>
            </p:nvSpPr>
            <p:spPr>
              <a:xfrm>
                <a:off x="988807" y="280236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Stability score</a:t>
                </a:r>
              </a:p>
            </p:txBody>
          </p:sp>
          <p:sp>
            <p:nvSpPr>
              <p:cNvPr id="7" name="Abgerundetes Rechteck 6">
                <a:extLst>
                  <a:ext uri="{FF2B5EF4-FFF2-40B4-BE49-F238E27FC236}">
                    <a16:creationId xmlns:a16="http://schemas.microsoft.com/office/drawing/2014/main" id="{E9952DCD-6FE8-1221-4B31-D37F13EF72D9}"/>
                  </a:ext>
                </a:extLst>
              </p:cNvPr>
              <p:cNvSpPr/>
              <p:nvPr/>
            </p:nvSpPr>
            <p:spPr>
              <a:xfrm>
                <a:off x="988807" y="318964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Immunogenicity </a:t>
                </a:r>
              </a:p>
            </p:txBody>
          </p:sp>
          <p:sp>
            <p:nvSpPr>
              <p:cNvPr id="8" name="Abgerundetes Rechteck 7">
                <a:extLst>
                  <a:ext uri="{FF2B5EF4-FFF2-40B4-BE49-F238E27FC236}">
                    <a16:creationId xmlns:a16="http://schemas.microsoft.com/office/drawing/2014/main" id="{124C6CC1-2D3B-353E-9727-8633830AEBD6}"/>
                  </a:ext>
                </a:extLst>
              </p:cNvPr>
              <p:cNvSpPr/>
              <p:nvPr/>
            </p:nvSpPr>
            <p:spPr>
              <a:xfrm>
                <a:off x="988807" y="3576927"/>
                <a:ext cx="1765151" cy="30297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.. (n features)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A7D0974D-846A-E641-2ED6-888A9ABA6D26}"/>
                    </a:ext>
                  </a:extLst>
                </p:cNvPr>
                <p:cNvSpPr txBox="1"/>
                <p:nvPr/>
              </p:nvSpPr>
              <p:spPr>
                <a:xfrm>
                  <a:off x="910857" y="4328369"/>
                  <a:ext cx="12156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A7D0974D-846A-E641-2ED6-888A9ABA6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857" y="4328369"/>
                  <a:ext cx="1215614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60E1B49B-D7C1-DBC5-7847-F3E16544FA5F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flipH="1">
              <a:off x="1518664" y="4093376"/>
              <a:ext cx="1" cy="234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12B56771-B7F4-F971-5903-5634155614CC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1518664" y="4666923"/>
              <a:ext cx="1" cy="23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00B779B4-7C9B-B10D-10E4-DDBF6AC956A7}"/>
                </a:ext>
              </a:extLst>
            </p:cNvPr>
            <p:cNvGrpSpPr/>
            <p:nvPr/>
          </p:nvGrpSpPr>
          <p:grpSpPr>
            <a:xfrm>
              <a:off x="636089" y="4901915"/>
              <a:ext cx="1765151" cy="815664"/>
              <a:chOff x="999565" y="4901915"/>
              <a:chExt cx="1765151" cy="815664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097ED7DA-612C-8EFE-00A2-886FE12229BA}"/>
                  </a:ext>
                </a:extLst>
              </p:cNvPr>
              <p:cNvSpPr/>
              <p:nvPr/>
            </p:nvSpPr>
            <p:spPr>
              <a:xfrm>
                <a:off x="999565" y="4901915"/>
                <a:ext cx="1765151" cy="762623"/>
              </a:xfrm>
              <a:prstGeom prst="rect">
                <a:avLst/>
              </a:prstGeom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609343F1-A150-0B6D-02FD-332ACA626F3B}"/>
                  </a:ext>
                </a:extLst>
              </p:cNvPr>
              <p:cNvGrpSpPr/>
              <p:nvPr/>
            </p:nvGrpSpPr>
            <p:grpSpPr>
              <a:xfrm>
                <a:off x="1178663" y="4982822"/>
                <a:ext cx="1406954" cy="234366"/>
                <a:chOff x="1212464" y="4950328"/>
                <a:chExt cx="1208630" cy="205273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83F5F05-772F-6884-27EE-81AA4C5CFAD1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3CD30F1-44F0-25C6-AB54-0D818782A821}"/>
                    </a:ext>
                  </a:extLst>
                </p:cNvPr>
                <p:cNvSpPr/>
                <p:nvPr/>
              </p:nvSpPr>
              <p:spPr>
                <a:xfrm>
                  <a:off x="1439947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A70E600-85A7-940C-3BD8-E90DB7D9DA33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E86B588-67D1-A0F4-B30E-37E5C821CE54}"/>
                    </a:ext>
                  </a:extLst>
                </p:cNvPr>
                <p:cNvSpPr/>
                <p:nvPr/>
              </p:nvSpPr>
              <p:spPr>
                <a:xfrm>
                  <a:off x="189491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bgerundetes Rechteck 21">
                  <a:extLst>
                    <a:ext uri="{FF2B5EF4-FFF2-40B4-BE49-F238E27FC236}">
                      <a16:creationId xmlns:a16="http://schemas.microsoft.com/office/drawing/2014/main" id="{34D56F23-BA13-11E5-C772-E092A3CE7184}"/>
                    </a:ext>
                  </a:extLst>
                </p:cNvPr>
                <p:cNvSpPr/>
                <p:nvPr/>
              </p:nvSpPr>
              <p:spPr>
                <a:xfrm>
                  <a:off x="2122395" y="4950328"/>
                  <a:ext cx="298699" cy="205273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0D875485-D05D-C328-5C28-520B7F7BC071}"/>
                  </a:ext>
                </a:extLst>
              </p:cNvPr>
              <p:cNvGrpSpPr/>
              <p:nvPr/>
            </p:nvGrpSpPr>
            <p:grpSpPr>
              <a:xfrm>
                <a:off x="1177887" y="5168842"/>
                <a:ext cx="1406954" cy="234366"/>
                <a:chOff x="1212464" y="4950328"/>
                <a:chExt cx="1208630" cy="205273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371214E6-4BBF-A248-940E-22CC6FEF96A2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2B912BB-3C10-2F76-051D-88EA21F78838}"/>
                    </a:ext>
                  </a:extLst>
                </p:cNvPr>
                <p:cNvSpPr/>
                <p:nvPr/>
              </p:nvSpPr>
              <p:spPr>
                <a:xfrm>
                  <a:off x="1439947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3F5FD95-2E4C-E143-F472-A61C236E2DB8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66254A11-6412-FAB3-F183-D1FEA93D70A1}"/>
                    </a:ext>
                  </a:extLst>
                </p:cNvPr>
                <p:cNvSpPr/>
                <p:nvPr/>
              </p:nvSpPr>
              <p:spPr>
                <a:xfrm>
                  <a:off x="189491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Abgerundetes Rechteck 29">
                  <a:extLst>
                    <a:ext uri="{FF2B5EF4-FFF2-40B4-BE49-F238E27FC236}">
                      <a16:creationId xmlns:a16="http://schemas.microsoft.com/office/drawing/2014/main" id="{60FD9463-8513-9E13-FAEF-696E31C77AA4}"/>
                    </a:ext>
                  </a:extLst>
                </p:cNvPr>
                <p:cNvSpPr/>
                <p:nvPr/>
              </p:nvSpPr>
              <p:spPr>
                <a:xfrm>
                  <a:off x="2122395" y="4950328"/>
                  <a:ext cx="298699" cy="205273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  <p:sp>
            <p:nvSpPr>
              <p:cNvPr id="31" name="Abgerundetes Rechteck 30">
                <a:extLst>
                  <a:ext uri="{FF2B5EF4-FFF2-40B4-BE49-F238E27FC236}">
                    <a16:creationId xmlns:a16="http://schemas.microsoft.com/office/drawing/2014/main" id="{096058ED-04A4-14A8-5AE2-28FA31270C55}"/>
                  </a:ext>
                </a:extLst>
              </p:cNvPr>
              <p:cNvSpPr/>
              <p:nvPr/>
            </p:nvSpPr>
            <p:spPr>
              <a:xfrm rot="5400000">
                <a:off x="1669977" y="5426540"/>
                <a:ext cx="347712" cy="23436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</a:p>
            </p:txBody>
          </p:sp>
        </p:grpSp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0030B025-B76A-A384-B383-F2E7DDB7A864}"/>
                </a:ext>
              </a:extLst>
            </p:cNvPr>
            <p:cNvGrpSpPr/>
            <p:nvPr/>
          </p:nvGrpSpPr>
          <p:grpSpPr>
            <a:xfrm>
              <a:off x="2478632" y="3480116"/>
              <a:ext cx="1029398" cy="382513"/>
              <a:chOff x="2578646" y="3407893"/>
              <a:chExt cx="1029398" cy="382513"/>
            </a:xfrm>
          </p:grpSpPr>
          <p:cxnSp>
            <p:nvCxnSpPr>
              <p:cNvPr id="33" name="Gerade Verbindung mit Pfeil 32">
                <a:extLst>
                  <a:ext uri="{FF2B5EF4-FFF2-40B4-BE49-F238E27FC236}">
                    <a16:creationId xmlns:a16="http://schemas.microsoft.com/office/drawing/2014/main" id="{AFBECA29-6807-FF23-7899-1A365355E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7576" y="379040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754575F-77F5-6DAF-8A16-3D60A41E5AAE}"/>
                  </a:ext>
                </a:extLst>
              </p:cNvPr>
              <p:cNvSpPr txBox="1"/>
              <p:nvPr/>
            </p:nvSpPr>
            <p:spPr>
              <a:xfrm>
                <a:off x="2578646" y="3407893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Normalize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B544AC1C-19D1-32E9-434E-6F3AB2A60004}"/>
                    </a:ext>
                  </a:extLst>
                </p:cNvPr>
                <p:cNvSpPr/>
                <p:nvPr/>
              </p:nvSpPr>
              <p:spPr>
                <a:xfrm>
                  <a:off x="3577819" y="2029788"/>
                  <a:ext cx="1603203" cy="50561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B544AC1C-19D1-32E9-434E-6F3AB2A600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7819" y="2029788"/>
                  <a:ext cx="1603203" cy="505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FA2271AA-D898-E79E-C95D-E2CAE85CE3C6}"/>
                    </a:ext>
                  </a:extLst>
                </p:cNvPr>
                <p:cNvSpPr/>
                <p:nvPr/>
              </p:nvSpPr>
              <p:spPr>
                <a:xfrm>
                  <a:off x="5991994" y="2029792"/>
                  <a:ext cx="1324024" cy="50561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FA2271AA-D898-E79E-C95D-E2CAE85CE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94" y="2029792"/>
                  <a:ext cx="1324024" cy="505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A2D64004-FED2-037C-A5B1-39B46FD90614}"/>
                </a:ext>
              </a:extLst>
            </p:cNvPr>
            <p:cNvGrpSpPr/>
            <p:nvPr/>
          </p:nvGrpSpPr>
          <p:grpSpPr>
            <a:xfrm>
              <a:off x="3617694" y="2529858"/>
              <a:ext cx="1523452" cy="1693079"/>
              <a:chOff x="4303061" y="2123052"/>
              <a:chExt cx="1523452" cy="1693079"/>
            </a:xfrm>
          </p:grpSpPr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EC2A992C-B29C-E359-9A52-6B9E8571FE4B}"/>
                  </a:ext>
                </a:extLst>
              </p:cNvPr>
              <p:cNvGrpSpPr/>
              <p:nvPr/>
            </p:nvGrpSpPr>
            <p:grpSpPr>
              <a:xfrm>
                <a:off x="4303061" y="2123052"/>
                <a:ext cx="1523452" cy="1693079"/>
                <a:chOff x="4303061" y="2123052"/>
                <a:chExt cx="1523452" cy="1693079"/>
              </a:xfrm>
            </p:grpSpPr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AAF89D5C-53C8-C337-5074-4A8AEFF1F49E}"/>
                    </a:ext>
                  </a:extLst>
                </p:cNvPr>
                <p:cNvSpPr/>
                <p:nvPr/>
              </p:nvSpPr>
              <p:spPr>
                <a:xfrm>
                  <a:off x="4303061" y="2123053"/>
                  <a:ext cx="1523452" cy="1693078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Gerade Verbindung 40">
                  <a:extLst>
                    <a:ext uri="{FF2B5EF4-FFF2-40B4-BE49-F238E27FC236}">
                      <a16:creationId xmlns:a16="http://schemas.microsoft.com/office/drawing/2014/main" id="{62627F58-F4C9-042F-1BEC-74D61B3C46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5286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 Verbindung 42">
                  <a:extLst>
                    <a:ext uri="{FF2B5EF4-FFF2-40B4-BE49-F238E27FC236}">
                      <a16:creationId xmlns:a16="http://schemas.microsoft.com/office/drawing/2014/main" id="{FFDED0A1-9FBA-5C20-24DB-8367ADAD5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1737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 Verbindung 43">
                  <a:extLst>
                    <a:ext uri="{FF2B5EF4-FFF2-40B4-BE49-F238E27FC236}">
                      <a16:creationId xmlns:a16="http://schemas.microsoft.com/office/drawing/2014/main" id="{321074AC-977A-C692-A408-33F0C6CCA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0795" y="2123053"/>
                  <a:ext cx="0" cy="1693078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 Verbindung 44">
                  <a:extLst>
                    <a:ext uri="{FF2B5EF4-FFF2-40B4-BE49-F238E27FC236}">
                      <a16:creationId xmlns:a16="http://schemas.microsoft.com/office/drawing/2014/main" id="{3D695B6E-06A9-3BE2-3268-EAD573836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4640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FAB86362-8521-3664-A0CE-8953A8637026}"/>
                  </a:ext>
                </a:extLst>
              </p:cNvPr>
              <p:cNvGrpSpPr/>
              <p:nvPr/>
            </p:nvGrpSpPr>
            <p:grpSpPr>
              <a:xfrm>
                <a:off x="4395609" y="2163055"/>
                <a:ext cx="1362348" cy="234366"/>
                <a:chOff x="1212464" y="4950328"/>
                <a:chExt cx="1170312" cy="205273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3F13D5C-03F1-1C0E-6DD0-BD18B4EAD329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CE6262C-4972-6229-D516-32D9D4D05479}"/>
                    </a:ext>
                  </a:extLst>
                </p:cNvPr>
                <p:cNvSpPr/>
                <p:nvPr/>
              </p:nvSpPr>
              <p:spPr>
                <a:xfrm>
                  <a:off x="1444735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CC8BF6A-BF84-995D-F0C1-7515AE399E8F}"/>
                    </a:ext>
                  </a:extLst>
                </p:cNvPr>
                <p:cNvSpPr/>
                <p:nvPr/>
              </p:nvSpPr>
              <p:spPr>
                <a:xfrm>
                  <a:off x="1677010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840BF52-C3E5-A248-9B3B-DED484B871A6}"/>
                    </a:ext>
                  </a:extLst>
                </p:cNvPr>
                <p:cNvSpPr/>
                <p:nvPr/>
              </p:nvSpPr>
              <p:spPr>
                <a:xfrm>
                  <a:off x="1899700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Abgerundetes Rechteck 52">
                  <a:extLst>
                    <a:ext uri="{FF2B5EF4-FFF2-40B4-BE49-F238E27FC236}">
                      <a16:creationId xmlns:a16="http://schemas.microsoft.com/office/drawing/2014/main" id="{42204D14-63E0-283B-166A-092BA98002CD}"/>
                    </a:ext>
                  </a:extLst>
                </p:cNvPr>
                <p:cNvSpPr/>
                <p:nvPr/>
              </p:nvSpPr>
              <p:spPr>
                <a:xfrm>
                  <a:off x="2084077" y="4950328"/>
                  <a:ext cx="298699" cy="20527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FAB4113A-B645-DD79-9591-B5C75D2898A9}"/>
                </a:ext>
              </a:extLst>
            </p:cNvPr>
            <p:cNvGrpSpPr/>
            <p:nvPr/>
          </p:nvGrpSpPr>
          <p:grpSpPr>
            <a:xfrm>
              <a:off x="6281233" y="2529859"/>
              <a:ext cx="745546" cy="1693076"/>
              <a:chOff x="6650340" y="2123053"/>
              <a:chExt cx="745546" cy="1693076"/>
            </a:xfrm>
          </p:grpSpPr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83E30827-F08B-75C9-C13D-B19448C5D084}"/>
                  </a:ext>
                </a:extLst>
              </p:cNvPr>
              <p:cNvSpPr/>
              <p:nvPr/>
            </p:nvSpPr>
            <p:spPr>
              <a:xfrm>
                <a:off x="6650340" y="2123053"/>
                <a:ext cx="745546" cy="1693076"/>
              </a:xfrm>
              <a:prstGeom prst="rect">
                <a:avLst/>
              </a:prstGeom>
              <a:ln>
                <a:solidFill>
                  <a:srgbClr val="A25DBB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0F3A202D-ADA2-FBBF-7CA1-54D91A752624}"/>
                  </a:ext>
                </a:extLst>
              </p:cNvPr>
              <p:cNvGrpSpPr/>
              <p:nvPr/>
            </p:nvGrpSpPr>
            <p:grpSpPr>
              <a:xfrm>
                <a:off x="6716125" y="2203413"/>
                <a:ext cx="631996" cy="234366"/>
                <a:chOff x="1667431" y="4950328"/>
                <a:chExt cx="542912" cy="20527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FF39FF5-4DC4-2417-B482-7A843E651BE4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  <a:solidFill>
                  <a:srgbClr val="A25DBB"/>
                </a:solidFill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2E9CEC3-7BE0-060E-2108-7A78512AD539}"/>
                    </a:ext>
                  </a:extLst>
                </p:cNvPr>
                <p:cNvSpPr/>
                <p:nvPr/>
              </p:nvSpPr>
              <p:spPr>
                <a:xfrm>
                  <a:off x="1789538" y="4999176"/>
                  <a:ext cx="90991" cy="107576"/>
                </a:xfrm>
                <a:prstGeom prst="ellipse">
                  <a:avLst/>
                </a:prstGeom>
                <a:solidFill>
                  <a:srgbClr val="A25DBB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Abgerundetes Rechteck 61">
                  <a:extLst>
                    <a:ext uri="{FF2B5EF4-FFF2-40B4-BE49-F238E27FC236}">
                      <a16:creationId xmlns:a16="http://schemas.microsoft.com/office/drawing/2014/main" id="{AE802A55-7016-BB6F-69E4-DE76BA4BFAA0}"/>
                    </a:ext>
                  </a:extLst>
                </p:cNvPr>
                <p:cNvSpPr/>
                <p:nvPr/>
              </p:nvSpPr>
              <p:spPr>
                <a:xfrm>
                  <a:off x="1911644" y="4950328"/>
                  <a:ext cx="298699" cy="20527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…</a:t>
                  </a:r>
                </a:p>
              </p:txBody>
            </p:sp>
          </p:grpSp>
        </p:grp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784BEBDB-0BB3-D020-DBC5-1E5EC6AF50EE}"/>
                </a:ext>
              </a:extLst>
            </p:cNvPr>
            <p:cNvSpPr/>
            <p:nvPr/>
          </p:nvSpPr>
          <p:spPr>
            <a:xfrm>
              <a:off x="4205268" y="1478573"/>
              <a:ext cx="243795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Dimension reduction</a:t>
              </a:r>
            </a:p>
          </p:txBody>
        </p:sp>
        <p:sp>
          <p:nvSpPr>
            <p:cNvPr id="80" name="Pfeil nach rechts 79">
              <a:extLst>
                <a:ext uri="{FF2B5EF4-FFF2-40B4-BE49-F238E27FC236}">
                  <a16:creationId xmlns:a16="http://schemas.microsoft.com/office/drawing/2014/main" id="{2C764C71-1EB2-6EB1-877F-4218F02D5743}"/>
                </a:ext>
              </a:extLst>
            </p:cNvPr>
            <p:cNvSpPr/>
            <p:nvPr/>
          </p:nvSpPr>
          <p:spPr>
            <a:xfrm>
              <a:off x="5410068" y="3015480"/>
              <a:ext cx="675841" cy="268598"/>
            </a:xfrm>
            <a:prstGeom prst="rightArrow">
              <a:avLst>
                <a:gd name="adj1" fmla="val 15956"/>
                <a:gd name="adj2" fmla="val 172556"/>
              </a:avLst>
            </a:prstGeom>
            <a:solidFill>
              <a:srgbClr val="A25DBB"/>
            </a:solidFill>
            <a:ln>
              <a:solidFill>
                <a:srgbClr val="A25DBB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bgerundetes Rechteck 80">
              <a:extLst>
                <a:ext uri="{FF2B5EF4-FFF2-40B4-BE49-F238E27FC236}">
                  <a16:creationId xmlns:a16="http://schemas.microsoft.com/office/drawing/2014/main" id="{36156829-BE7C-992F-FFD5-007E795CA8F9}"/>
                </a:ext>
              </a:extLst>
            </p:cNvPr>
            <p:cNvSpPr/>
            <p:nvPr/>
          </p:nvSpPr>
          <p:spPr>
            <a:xfrm>
              <a:off x="5129070" y="2658402"/>
              <a:ext cx="1142858" cy="3029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rgbClr val="7030A0"/>
                  </a:solidFill>
                </a:rPr>
                <a:t>PCA / t-SNE / UMAP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Abgerundetes Rechteck 81">
                  <a:extLst>
                    <a:ext uri="{FF2B5EF4-FFF2-40B4-BE49-F238E27FC236}">
                      <a16:creationId xmlns:a16="http://schemas.microsoft.com/office/drawing/2014/main" id="{C0DA0CE8-769B-3260-BAAD-558861170FA1}"/>
                    </a:ext>
                  </a:extLst>
                </p:cNvPr>
                <p:cNvSpPr/>
                <p:nvPr/>
              </p:nvSpPr>
              <p:spPr>
                <a:xfrm>
                  <a:off x="5176207" y="3338186"/>
                  <a:ext cx="1082629" cy="30297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000" dirty="0">
                      <a:solidFill>
                        <a:srgbClr val="7030A0"/>
                      </a:solidFill>
                    </a:rPr>
                    <a:t>Z </a:t>
                  </a:r>
                  <a14:m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𝐷𝑅</m:t>
                      </m:r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Abgerundetes Rechteck 81">
                  <a:extLst>
                    <a:ext uri="{FF2B5EF4-FFF2-40B4-BE49-F238E27FC236}">
                      <a16:creationId xmlns:a16="http://schemas.microsoft.com/office/drawing/2014/main" id="{C0DA0CE8-769B-3260-BAAD-558861170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207" y="3338186"/>
                  <a:ext cx="1082629" cy="302970"/>
                </a:xfrm>
                <a:prstGeom prst="round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bgerundetes Rechteck 82">
              <a:extLst>
                <a:ext uri="{FF2B5EF4-FFF2-40B4-BE49-F238E27FC236}">
                  <a16:creationId xmlns:a16="http://schemas.microsoft.com/office/drawing/2014/main" id="{AE25D407-D4D1-19F9-7B0A-9944D220DDE3}"/>
                </a:ext>
              </a:extLst>
            </p:cNvPr>
            <p:cNvSpPr/>
            <p:nvPr/>
          </p:nvSpPr>
          <p:spPr>
            <a:xfrm>
              <a:off x="3617694" y="4263454"/>
              <a:ext cx="1523452" cy="4098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High-dimensional (many features)</a:t>
              </a:r>
            </a:p>
          </p:txBody>
        </p:sp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2A59BA15-B75D-5D71-2644-7D88DCFA3851}"/>
                </a:ext>
              </a:extLst>
            </p:cNvPr>
            <p:cNvSpPr/>
            <p:nvPr/>
          </p:nvSpPr>
          <p:spPr>
            <a:xfrm>
              <a:off x="5881491" y="4263454"/>
              <a:ext cx="1544419" cy="4098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Low-dimensional (k &lt; n)</a:t>
              </a:r>
            </a:p>
          </p:txBody>
        </p:sp>
        <p:sp>
          <p:nvSpPr>
            <p:cNvPr id="85" name="Abgerundetes Rechteck 84">
              <a:extLst>
                <a:ext uri="{FF2B5EF4-FFF2-40B4-BE49-F238E27FC236}">
                  <a16:creationId xmlns:a16="http://schemas.microsoft.com/office/drawing/2014/main" id="{DF62A6EF-2011-31E6-475B-545AD7630A2C}"/>
                </a:ext>
              </a:extLst>
            </p:cNvPr>
            <p:cNvSpPr/>
            <p:nvPr/>
          </p:nvSpPr>
          <p:spPr>
            <a:xfrm>
              <a:off x="4238882" y="4959453"/>
              <a:ext cx="2923234" cy="9771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Methods: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PCA: linear projection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t-SNE: non-linear embedding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UMAP: Topology preserving </a:t>
              </a:r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2723932D-AA67-5880-9269-3F49163EFF7A}"/>
                </a:ext>
              </a:extLst>
            </p:cNvPr>
            <p:cNvGrpSpPr/>
            <p:nvPr/>
          </p:nvGrpSpPr>
          <p:grpSpPr>
            <a:xfrm>
              <a:off x="7055355" y="3490669"/>
              <a:ext cx="1029398" cy="361406"/>
              <a:chOff x="7198231" y="3429000"/>
              <a:chExt cx="1029398" cy="361406"/>
            </a:xfrm>
          </p:grpSpPr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48E6F5F0-4928-FAAA-9F0B-744E128FC1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161" y="379040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A3610A66-305B-8DC5-425B-315B8E99A95B}"/>
                  </a:ext>
                </a:extLst>
              </p:cNvPr>
              <p:cNvSpPr txBox="1"/>
              <p:nvPr/>
            </p:nvSpPr>
            <p:spPr>
              <a:xfrm>
                <a:off x="7198231" y="3429000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Cluster  </a:t>
                </a:r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958A7C1B-EFDB-CCD6-932A-69DEA28D08D5}"/>
                </a:ext>
              </a:extLst>
            </p:cNvPr>
            <p:cNvGrpSpPr/>
            <p:nvPr/>
          </p:nvGrpSpPr>
          <p:grpSpPr>
            <a:xfrm>
              <a:off x="9149127" y="3490669"/>
              <a:ext cx="1029398" cy="361406"/>
              <a:chOff x="9820650" y="3489960"/>
              <a:chExt cx="1029398" cy="361406"/>
            </a:xfrm>
          </p:grpSpPr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F45AB7A6-E5C7-1CD6-280E-CB06F92A3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8372" y="385136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E0C15C3-5436-2B02-52A4-66114341644D}"/>
                  </a:ext>
                </a:extLst>
              </p:cNvPr>
              <p:cNvSpPr txBox="1"/>
              <p:nvPr/>
            </p:nvSpPr>
            <p:spPr>
              <a:xfrm>
                <a:off x="9820650" y="3489960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Rank  </a:t>
                </a: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1D026CA0-C9EA-F736-A2E0-82C97B5520A0}"/>
                </a:ext>
              </a:extLst>
            </p:cNvPr>
            <p:cNvGrpSpPr/>
            <p:nvPr/>
          </p:nvGrpSpPr>
          <p:grpSpPr>
            <a:xfrm>
              <a:off x="7981329" y="2729731"/>
              <a:ext cx="1328378" cy="1293333"/>
              <a:chOff x="8628423" y="2847662"/>
              <a:chExt cx="1328378" cy="1293333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7FA3AA-644E-9A0C-9168-FEC1B7528D88}"/>
                  </a:ext>
                </a:extLst>
              </p:cNvPr>
              <p:cNvSpPr/>
              <p:nvPr/>
            </p:nvSpPr>
            <p:spPr>
              <a:xfrm>
                <a:off x="8628423" y="2847662"/>
                <a:ext cx="1328378" cy="1293333"/>
              </a:xfrm>
              <a:prstGeom prst="ellipse">
                <a:avLst/>
              </a:prstGeom>
              <a:noFill/>
              <a:ln>
                <a:solidFill>
                  <a:srgbClr val="A25DBB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uppieren 107">
                <a:extLst>
                  <a:ext uri="{FF2B5EF4-FFF2-40B4-BE49-F238E27FC236}">
                    <a16:creationId xmlns:a16="http://schemas.microsoft.com/office/drawing/2014/main" id="{5A1B4D7D-B871-68D8-1CB7-BB3F9E06BFF7}"/>
                  </a:ext>
                </a:extLst>
              </p:cNvPr>
              <p:cNvGrpSpPr/>
              <p:nvPr/>
            </p:nvGrpSpPr>
            <p:grpSpPr>
              <a:xfrm>
                <a:off x="8942832" y="3553165"/>
                <a:ext cx="315858" cy="298201"/>
                <a:chOff x="8942832" y="3553165"/>
                <a:chExt cx="315858" cy="298201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8A51C83-43FE-E666-778B-83C88E352DC4}"/>
                    </a:ext>
                  </a:extLst>
                </p:cNvPr>
                <p:cNvSpPr/>
                <p:nvPr/>
              </p:nvSpPr>
              <p:spPr>
                <a:xfrm>
                  <a:off x="8942832" y="3553165"/>
                  <a:ext cx="315858" cy="298201"/>
                </a:xfrm>
                <a:prstGeom prst="ellipse">
                  <a:avLst/>
                </a:prstGeom>
                <a:solidFill>
                  <a:schemeClr val="accent5">
                    <a:alpha val="54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898C3E44-7FC5-3570-3045-40FA7835204F}"/>
                    </a:ext>
                  </a:extLst>
                </p:cNvPr>
                <p:cNvSpPr/>
                <p:nvPr/>
              </p:nvSpPr>
              <p:spPr>
                <a:xfrm>
                  <a:off x="8992667" y="3673250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888F783-1418-1567-BB82-078119F54C5E}"/>
                    </a:ext>
                  </a:extLst>
                </p:cNvPr>
                <p:cNvSpPr/>
                <p:nvPr/>
              </p:nvSpPr>
              <p:spPr>
                <a:xfrm>
                  <a:off x="9098548" y="3638738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6E901D0-66C9-7CBB-BE99-3874A296A231}"/>
                    </a:ext>
                  </a:extLst>
                </p:cNvPr>
                <p:cNvSpPr/>
                <p:nvPr/>
              </p:nvSpPr>
              <p:spPr>
                <a:xfrm>
                  <a:off x="9069594" y="3723885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02DA9E6-AF34-4910-3327-1D0747403467}"/>
                  </a:ext>
                </a:extLst>
              </p:cNvPr>
              <p:cNvGrpSpPr/>
              <p:nvPr/>
            </p:nvGrpSpPr>
            <p:grpSpPr>
              <a:xfrm>
                <a:off x="8942831" y="3015480"/>
                <a:ext cx="499619" cy="474480"/>
                <a:chOff x="8942831" y="3015480"/>
                <a:chExt cx="499619" cy="47448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D4BCC45F-45E8-20A1-EAF3-94A4719FE01E}"/>
                    </a:ext>
                  </a:extLst>
                </p:cNvPr>
                <p:cNvSpPr/>
                <p:nvPr/>
              </p:nvSpPr>
              <p:spPr>
                <a:xfrm>
                  <a:off x="8942831" y="3015480"/>
                  <a:ext cx="499619" cy="474480"/>
                </a:xfrm>
                <a:prstGeom prst="ellipse">
                  <a:avLst/>
                </a:prstGeom>
                <a:solidFill>
                  <a:schemeClr val="accent2">
                    <a:alpha val="5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600F0D3A-1492-EAB0-5B2F-2E1AF3DBE3B6}"/>
                    </a:ext>
                  </a:extLst>
                </p:cNvPr>
                <p:cNvSpPr/>
                <p:nvPr/>
              </p:nvSpPr>
              <p:spPr>
                <a:xfrm>
                  <a:off x="9124963" y="3131045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2D0BA4AC-C724-76C3-F9AC-796828BE0BB3}"/>
                    </a:ext>
                  </a:extLst>
                </p:cNvPr>
                <p:cNvSpPr/>
                <p:nvPr/>
              </p:nvSpPr>
              <p:spPr>
                <a:xfrm>
                  <a:off x="9280552" y="3318809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7D341255-2EFA-F107-56C2-F68A5DF03146}"/>
                    </a:ext>
                  </a:extLst>
                </p:cNvPr>
                <p:cNvSpPr/>
                <p:nvPr/>
              </p:nvSpPr>
              <p:spPr>
                <a:xfrm>
                  <a:off x="9152485" y="3257387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5F4464A-3ED1-D5CA-1D54-C288D438E390}"/>
                    </a:ext>
                  </a:extLst>
                </p:cNvPr>
                <p:cNvSpPr/>
                <p:nvPr/>
              </p:nvSpPr>
              <p:spPr>
                <a:xfrm>
                  <a:off x="9255664" y="3117699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04BC6C8-0306-D7FA-312C-E107A44A3152}"/>
                    </a:ext>
                  </a:extLst>
                </p:cNvPr>
                <p:cNvSpPr/>
                <p:nvPr/>
              </p:nvSpPr>
              <p:spPr>
                <a:xfrm>
                  <a:off x="9094295" y="3346488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6C8FD33-CD13-8174-1CE6-DCB06EA04F2D}"/>
                    </a:ext>
                  </a:extLst>
                </p:cNvPr>
                <p:cNvSpPr/>
                <p:nvPr/>
              </p:nvSpPr>
              <p:spPr>
                <a:xfrm>
                  <a:off x="8988875" y="3226808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E0D27941-4F98-0448-1E38-03124590167E}"/>
                  </a:ext>
                </a:extLst>
              </p:cNvPr>
              <p:cNvGrpSpPr/>
              <p:nvPr/>
            </p:nvGrpSpPr>
            <p:grpSpPr>
              <a:xfrm>
                <a:off x="9313601" y="3526359"/>
                <a:ext cx="408249" cy="393607"/>
                <a:chOff x="9313601" y="3526359"/>
                <a:chExt cx="408249" cy="393607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EBFDBE37-0F1A-D7D7-252C-9D7C9C5A8515}"/>
                    </a:ext>
                  </a:extLst>
                </p:cNvPr>
                <p:cNvSpPr/>
                <p:nvPr/>
              </p:nvSpPr>
              <p:spPr>
                <a:xfrm>
                  <a:off x="9313601" y="3526359"/>
                  <a:ext cx="408249" cy="393607"/>
                </a:xfrm>
                <a:prstGeom prst="ellipse">
                  <a:avLst/>
                </a:prstGeom>
                <a:solidFill>
                  <a:schemeClr val="accent6">
                    <a:alpha val="41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526BE78A-7558-A74A-92D1-B8BB2B3334FB}"/>
                    </a:ext>
                  </a:extLst>
                </p:cNvPr>
                <p:cNvSpPr/>
                <p:nvPr/>
              </p:nvSpPr>
              <p:spPr>
                <a:xfrm>
                  <a:off x="9417659" y="3652143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37CE27C-EE45-E6DA-8EE8-465072207F65}"/>
                    </a:ext>
                  </a:extLst>
                </p:cNvPr>
                <p:cNvSpPr/>
                <p:nvPr/>
              </p:nvSpPr>
              <p:spPr>
                <a:xfrm>
                  <a:off x="9461641" y="3777927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62E492D-CD2D-F070-E412-29CA04CC815F}"/>
                    </a:ext>
                  </a:extLst>
                </p:cNvPr>
                <p:cNvSpPr/>
                <p:nvPr/>
              </p:nvSpPr>
              <p:spPr>
                <a:xfrm>
                  <a:off x="9525461" y="3698175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8382610-889F-9C3B-694C-E1F201E19DF1}"/>
                    </a:ext>
                  </a:extLst>
                </p:cNvPr>
                <p:cNvSpPr/>
                <p:nvPr/>
              </p:nvSpPr>
              <p:spPr>
                <a:xfrm>
                  <a:off x="9525461" y="3606974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6B730AB6-C493-A3F1-CD2D-0D26E82F215C}"/>
                    </a:ext>
                  </a:extLst>
                </p:cNvPr>
                <p:cNvSpPr/>
                <p:nvPr/>
              </p:nvSpPr>
              <p:spPr>
                <a:xfrm>
                  <a:off x="9552220" y="3787116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03D285B4-A273-C5B6-746A-6F489F7FC9C4}"/>
                </a:ext>
              </a:extLst>
            </p:cNvPr>
            <p:cNvSpPr/>
            <p:nvPr/>
          </p:nvSpPr>
          <p:spPr>
            <a:xfrm>
              <a:off x="7762943" y="4959453"/>
              <a:ext cx="1765151" cy="9771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Methods: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K-means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Hierarchical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DBSCAN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FE0E6893-6DE0-8AC1-EDA6-E7F2BE9A4568}"/>
                </a:ext>
              </a:extLst>
            </p:cNvPr>
            <p:cNvSpPr/>
            <p:nvPr/>
          </p:nvSpPr>
          <p:spPr>
            <a:xfrm>
              <a:off x="7679497" y="1478573"/>
              <a:ext cx="243795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Unsupervised clustering</a:t>
              </a:r>
            </a:p>
          </p:txBody>
        </p:sp>
        <p:sp>
          <p:nvSpPr>
            <p:cNvPr id="114" name="Abgerundetes Rechteck 113">
              <a:extLst>
                <a:ext uri="{FF2B5EF4-FFF2-40B4-BE49-F238E27FC236}">
                  <a16:creationId xmlns:a16="http://schemas.microsoft.com/office/drawing/2014/main" id="{35BE0FAD-21C9-66F8-97DC-487107D1930F}"/>
                </a:ext>
              </a:extLst>
            </p:cNvPr>
            <p:cNvSpPr/>
            <p:nvPr/>
          </p:nvSpPr>
          <p:spPr>
            <a:xfrm>
              <a:off x="7680315" y="3969434"/>
              <a:ext cx="2044710" cy="4835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Reduced feature space</a:t>
              </a:r>
            </a:p>
          </p:txBody>
        </p:sp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B2667DD1-6B1A-12E6-9E71-B78B38C77C28}"/>
                </a:ext>
              </a:extLst>
            </p:cNvPr>
            <p:cNvGrpSpPr/>
            <p:nvPr/>
          </p:nvGrpSpPr>
          <p:grpSpPr>
            <a:xfrm>
              <a:off x="10441022" y="2835957"/>
              <a:ext cx="1142888" cy="1080880"/>
              <a:chOff x="988807" y="2411734"/>
              <a:chExt cx="1765151" cy="1080880"/>
            </a:xfrm>
          </p:grpSpPr>
          <p:sp>
            <p:nvSpPr>
              <p:cNvPr id="118" name="Abgerundetes Rechteck 117">
                <a:extLst>
                  <a:ext uri="{FF2B5EF4-FFF2-40B4-BE49-F238E27FC236}">
                    <a16:creationId xmlns:a16="http://schemas.microsoft.com/office/drawing/2014/main" id="{D9B579D7-9CF8-B766-BEE5-CABF72F472BE}"/>
                  </a:ext>
                </a:extLst>
              </p:cNvPr>
              <p:cNvSpPr/>
              <p:nvPr/>
            </p:nvSpPr>
            <p:spPr>
              <a:xfrm>
                <a:off x="988807" y="241173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High</a:t>
                </a:r>
              </a:p>
            </p:txBody>
          </p:sp>
          <p:sp>
            <p:nvSpPr>
              <p:cNvPr id="120" name="Abgerundetes Rechteck 119">
                <a:extLst>
                  <a:ext uri="{FF2B5EF4-FFF2-40B4-BE49-F238E27FC236}">
                    <a16:creationId xmlns:a16="http://schemas.microsoft.com/office/drawing/2014/main" id="{34451BE4-52A8-F45E-A1C2-E36889E68B90}"/>
                  </a:ext>
                </a:extLst>
              </p:cNvPr>
              <p:cNvSpPr/>
              <p:nvPr/>
            </p:nvSpPr>
            <p:spPr>
              <a:xfrm>
                <a:off x="988807" y="280236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Medium</a:t>
                </a:r>
              </a:p>
            </p:txBody>
          </p:sp>
          <p:sp>
            <p:nvSpPr>
              <p:cNvPr id="121" name="Abgerundetes Rechteck 120">
                <a:extLst>
                  <a:ext uri="{FF2B5EF4-FFF2-40B4-BE49-F238E27FC236}">
                    <a16:creationId xmlns:a16="http://schemas.microsoft.com/office/drawing/2014/main" id="{05B5B1A2-C133-D5E0-4FF5-DB66BD495761}"/>
                  </a:ext>
                </a:extLst>
              </p:cNvPr>
              <p:cNvSpPr/>
              <p:nvPr/>
            </p:nvSpPr>
            <p:spPr>
              <a:xfrm>
                <a:off x="988807" y="318964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Low</a:t>
                </a:r>
              </a:p>
            </p:txBody>
          </p:sp>
        </p:grpSp>
        <p:sp>
          <p:nvSpPr>
            <p:cNvPr id="124" name="Abgerundetes Rechteck 123">
              <a:extLst>
                <a:ext uri="{FF2B5EF4-FFF2-40B4-BE49-F238E27FC236}">
                  <a16:creationId xmlns:a16="http://schemas.microsoft.com/office/drawing/2014/main" id="{9DF6B761-ADE8-DC47-EBDB-9CD03C243B4F}"/>
                </a:ext>
              </a:extLst>
            </p:cNvPr>
            <p:cNvSpPr/>
            <p:nvPr/>
          </p:nvSpPr>
          <p:spPr>
            <a:xfrm>
              <a:off x="10028360" y="3879239"/>
              <a:ext cx="1940865" cy="97719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Final score: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S = f(cluster, distance)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60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8A49F-0144-C6FD-86BB-80668612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9: </a:t>
            </a:r>
            <a:r>
              <a:rPr lang="en-US" dirty="0" err="1"/>
              <a:t>xscan</a:t>
            </a:r>
            <a:r>
              <a:rPr lang="en-US" dirty="0"/>
              <a:t> motif binding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258F45-EBFB-2D28-F50A-314EC4D5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19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D9152D-D724-A7A0-9D4F-EA8A145D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67" y="1175014"/>
            <a:ext cx="7730266" cy="55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5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1F39EE7-72DF-A43F-4184-9178E3DE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F0BB99-77AB-3CA8-72E3-EE53BD76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9389F7-ED5F-97D0-8414-B7C7CB8537BD}"/>
              </a:ext>
            </a:extLst>
          </p:cNvPr>
          <p:cNvGrpSpPr/>
          <p:nvPr/>
        </p:nvGrpSpPr>
        <p:grpSpPr>
          <a:xfrm>
            <a:off x="1145601" y="1409165"/>
            <a:ext cx="4826758" cy="2715906"/>
            <a:chOff x="3581400" y="1066856"/>
            <a:chExt cx="7772400" cy="424150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A62D4E0-3879-07CC-26C2-188CD0B9C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1400" y="1066856"/>
              <a:ext cx="7772400" cy="4241509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1E7EE99-019B-65AE-A39C-23ED16DB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3846" y="1549635"/>
              <a:ext cx="2524936" cy="165545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4D2E4E6-D697-3AB8-10B7-0897CB2B1FDA}"/>
              </a:ext>
            </a:extLst>
          </p:cNvPr>
          <p:cNvGrpSpPr/>
          <p:nvPr/>
        </p:nvGrpSpPr>
        <p:grpSpPr>
          <a:xfrm>
            <a:off x="6096000" y="1460310"/>
            <a:ext cx="5411378" cy="2292824"/>
            <a:chOff x="4999661" y="1460310"/>
            <a:chExt cx="6507717" cy="286797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CE91072-DD02-F85B-F6CB-86792C66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0400"/>
            <a:stretch>
              <a:fillRect/>
            </a:stretch>
          </p:blipFill>
          <p:spPr>
            <a:xfrm>
              <a:off x="4999661" y="1460310"/>
              <a:ext cx="6507717" cy="286797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0E4A3B1-0C74-7D0D-EC56-FED47A83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9756" y="1894029"/>
              <a:ext cx="1224521" cy="1200897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AF0F86D-D3DD-2EAC-4415-D522C1874D64}"/>
              </a:ext>
            </a:extLst>
          </p:cNvPr>
          <p:cNvGrpSpPr/>
          <p:nvPr/>
        </p:nvGrpSpPr>
        <p:grpSpPr>
          <a:xfrm>
            <a:off x="1145601" y="4125071"/>
            <a:ext cx="4480289" cy="2627450"/>
            <a:chOff x="838200" y="4246624"/>
            <a:chExt cx="3951863" cy="2487596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3883FE66-4E98-663C-7EF4-6E6DC0CB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4270" y="4747728"/>
              <a:ext cx="1275793" cy="1485388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941F8D5-D1F2-6F8F-A327-BEDBFFF1D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4246624"/>
              <a:ext cx="2481659" cy="2487596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35D5968D-30F5-CF4F-6872-E3DE39E55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716" y="5619757"/>
            <a:ext cx="4941898" cy="1101717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42DA7A3-6B98-E472-9282-4C99EC0BF23C}"/>
              </a:ext>
            </a:extLst>
          </p:cNvPr>
          <p:cNvGrpSpPr/>
          <p:nvPr/>
        </p:nvGrpSpPr>
        <p:grpSpPr>
          <a:xfrm>
            <a:off x="6566111" y="3734156"/>
            <a:ext cx="4155109" cy="1774567"/>
            <a:chOff x="7197094" y="3734156"/>
            <a:chExt cx="4155109" cy="1774567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B9B262B-74AF-BD04-2902-22E3BD7E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97094" y="3734156"/>
              <a:ext cx="2459591" cy="1774567"/>
            </a:xfrm>
            <a:prstGeom prst="rect">
              <a:avLst/>
            </a:prstGeom>
          </p:spPr>
        </p:pic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9C86DAC3-EFD3-F1F6-CAFA-FD31DEEE3701}"/>
                </a:ext>
              </a:extLst>
            </p:cNvPr>
            <p:cNvGrpSpPr/>
            <p:nvPr/>
          </p:nvGrpSpPr>
          <p:grpSpPr>
            <a:xfrm>
              <a:off x="9656685" y="3819166"/>
              <a:ext cx="1695518" cy="1604547"/>
              <a:chOff x="9656685" y="3885875"/>
              <a:chExt cx="1695518" cy="1604547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7769681D-3024-041A-9C5E-2EE08B101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3968" y="3885875"/>
                <a:ext cx="1200953" cy="1204113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BD67DCCE-B642-FF1B-03DE-FAFCFE238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56685" y="5175230"/>
                <a:ext cx="1695518" cy="3151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5709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07846-B59D-2D52-19D0-3DBBC342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5"/>
            <a:ext cx="10515600" cy="701731"/>
          </a:xfrm>
        </p:spPr>
        <p:txBody>
          <a:bodyPr/>
          <a:lstStyle/>
          <a:p>
            <a:r>
              <a:rPr lang="en-US" dirty="0"/>
              <a:t>Figure1: SNPs integration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5854ED-3405-27BE-B2F9-243B5AC8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6D92FA-DC04-DD3D-0CAC-5EC2C5E9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20</a:t>
            </a:fld>
            <a:endParaRPr lang="de-DE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5D628C6-C8DD-C166-E7A9-3C4234B75587}"/>
              </a:ext>
            </a:extLst>
          </p:cNvPr>
          <p:cNvGrpSpPr/>
          <p:nvPr/>
        </p:nvGrpSpPr>
        <p:grpSpPr>
          <a:xfrm>
            <a:off x="551105" y="2164030"/>
            <a:ext cx="8539102" cy="2534375"/>
            <a:chOff x="658682" y="1927674"/>
            <a:chExt cx="8539102" cy="2534375"/>
          </a:xfrm>
        </p:grpSpPr>
        <p:sp>
          <p:nvSpPr>
            <p:cNvPr id="5" name="Gefaltete Ecke 4">
              <a:extLst>
                <a:ext uri="{FF2B5EF4-FFF2-40B4-BE49-F238E27FC236}">
                  <a16:creationId xmlns:a16="http://schemas.microsoft.com/office/drawing/2014/main" id="{E59017C7-0BCB-027B-2A2B-CA574F66976C}"/>
                </a:ext>
              </a:extLst>
            </p:cNvPr>
            <p:cNvSpPr/>
            <p:nvPr/>
          </p:nvSpPr>
          <p:spPr>
            <a:xfrm>
              <a:off x="6174889" y="1927674"/>
              <a:ext cx="760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</a:t>
              </a:r>
            </a:p>
            <a:p>
              <a:pPr algn="ctr"/>
              <a:r>
                <a:rPr lang="en-US" sz="1000" dirty="0"/>
                <a:t>WT only</a:t>
              </a:r>
            </a:p>
          </p:txBody>
        </p:sp>
        <p:sp>
          <p:nvSpPr>
            <p:cNvPr id="6" name="Gefaltete Ecke 5">
              <a:extLst>
                <a:ext uri="{FF2B5EF4-FFF2-40B4-BE49-F238E27FC236}">
                  <a16:creationId xmlns:a16="http://schemas.microsoft.com/office/drawing/2014/main" id="{83386EEA-A65E-8285-EECF-B4D26A931B17}"/>
                </a:ext>
              </a:extLst>
            </p:cNvPr>
            <p:cNvSpPr/>
            <p:nvPr/>
          </p:nvSpPr>
          <p:spPr>
            <a:xfrm>
              <a:off x="658682" y="2388197"/>
              <a:ext cx="763793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 genomic location</a:t>
              </a:r>
            </a:p>
          </p:txBody>
        </p: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7889C570-9CE3-850D-F865-60114873E796}"/>
                </a:ext>
              </a:extLst>
            </p:cNvPr>
            <p:cNvSpPr/>
            <p:nvPr/>
          </p:nvSpPr>
          <p:spPr>
            <a:xfrm>
              <a:off x="2400748" y="2816487"/>
              <a:ext cx="1637852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Extract SNPs</a:t>
              </a:r>
            </a:p>
            <a:p>
              <a:pPr algn="ctr"/>
              <a:r>
                <a:rPr lang="en-US" sz="1000" dirty="0"/>
                <a:t>QC: PASS</a:t>
              </a:r>
            </a:p>
            <a:p>
              <a:pPr algn="ctr"/>
              <a:r>
                <a:rPr lang="en-US" sz="1000" dirty="0"/>
                <a:t>AF &gt; 0.1</a:t>
              </a:r>
            </a:p>
            <a:p>
              <a:pPr algn="ctr"/>
              <a:r>
                <a:rPr lang="en-US" sz="1000" dirty="0"/>
                <a:t>Population ID</a:t>
              </a:r>
              <a:endParaRPr lang="en-US" sz="1400" dirty="0"/>
            </a:p>
          </p:txBody>
        </p:sp>
        <p:sp>
          <p:nvSpPr>
            <p:cNvPr id="8" name="Gefaltete Ecke 7">
              <a:extLst>
                <a:ext uri="{FF2B5EF4-FFF2-40B4-BE49-F238E27FC236}">
                  <a16:creationId xmlns:a16="http://schemas.microsoft.com/office/drawing/2014/main" id="{24829F70-955C-F7A5-436E-A207DD76D1AB}"/>
                </a:ext>
              </a:extLst>
            </p:cNvPr>
            <p:cNvSpPr/>
            <p:nvPr/>
          </p:nvSpPr>
          <p:spPr>
            <a:xfrm>
              <a:off x="766259" y="3412271"/>
              <a:ext cx="656216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SNPs </a:t>
              </a:r>
              <a:r>
                <a:rPr lang="en-US" sz="1000" dirty="0" err="1"/>
                <a:t>Exom</a:t>
              </a:r>
              <a:r>
                <a:rPr lang="en-US" sz="1000" dirty="0"/>
                <a:t> file</a:t>
              </a:r>
            </a:p>
          </p:txBody>
        </p:sp>
        <p:cxnSp>
          <p:nvCxnSpPr>
            <p:cNvPr id="10" name="Gewinkelte Verbindung 9">
              <a:extLst>
                <a:ext uri="{FF2B5EF4-FFF2-40B4-BE49-F238E27FC236}">
                  <a16:creationId xmlns:a16="http://schemas.microsoft.com/office/drawing/2014/main" id="{B41C2EB6-623F-9929-865D-842AE5097F3C}"/>
                </a:ext>
              </a:extLst>
            </p:cNvPr>
            <p:cNvCxnSpPr>
              <a:cxnSpLocks/>
              <a:stCxn id="5" idx="3"/>
              <a:endCxn id="21" idx="0"/>
            </p:cNvCxnSpPr>
            <p:nvPr/>
          </p:nvCxnSpPr>
          <p:spPr>
            <a:xfrm>
              <a:off x="6935096" y="2277298"/>
              <a:ext cx="231398" cy="5391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winkelte Verbindung 10">
              <a:extLst>
                <a:ext uri="{FF2B5EF4-FFF2-40B4-BE49-F238E27FC236}">
                  <a16:creationId xmlns:a16="http://schemas.microsoft.com/office/drawing/2014/main" id="{27DADD5B-5DFB-0DBB-F6C7-C2D232010453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1422475" y="3264275"/>
              <a:ext cx="978273" cy="4976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D348FD27-68BA-78C4-14AB-93921F18B32E}"/>
                </a:ext>
              </a:extLst>
            </p:cNvPr>
            <p:cNvSpPr/>
            <p:nvPr/>
          </p:nvSpPr>
          <p:spPr>
            <a:xfrm>
              <a:off x="4440889" y="3006091"/>
              <a:ext cx="1467522" cy="5163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Annotate SNPs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C99E21B4-BD79-8AF2-02FD-4AAB9CF8FC39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4038600" y="3264275"/>
              <a:ext cx="402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347C4DB-C936-03B0-F06B-CAA3DCE6AB73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5908411" y="3264275"/>
              <a:ext cx="402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6E1820A1-8A6D-5978-3923-EF982680AE65}"/>
                </a:ext>
              </a:extLst>
            </p:cNvPr>
            <p:cNvSpPr/>
            <p:nvPr/>
          </p:nvSpPr>
          <p:spPr>
            <a:xfrm>
              <a:off x="6310700" y="2816487"/>
              <a:ext cx="1711587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Mutate off-targets</a:t>
              </a:r>
            </a:p>
            <a:p>
              <a:pPr algn="ctr"/>
              <a:r>
                <a:rPr lang="en-US" sz="1000" dirty="0"/>
                <a:t>Edit distance &lt; threshold</a:t>
              </a:r>
            </a:p>
          </p:txBody>
        </p:sp>
        <p:sp>
          <p:nvSpPr>
            <p:cNvPr id="26" name="Gefaltete Ecke 25">
              <a:extLst>
                <a:ext uri="{FF2B5EF4-FFF2-40B4-BE49-F238E27FC236}">
                  <a16:creationId xmlns:a16="http://schemas.microsoft.com/office/drawing/2014/main" id="{47054B98-2DAE-7DD3-49E2-DDC842826FE0}"/>
                </a:ext>
              </a:extLst>
            </p:cNvPr>
            <p:cNvSpPr/>
            <p:nvPr/>
          </p:nvSpPr>
          <p:spPr>
            <a:xfrm>
              <a:off x="4268096" y="3848547"/>
              <a:ext cx="792480" cy="613502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SNPs annotation</a:t>
              </a:r>
            </a:p>
          </p:txBody>
        </p:sp>
        <p:cxnSp>
          <p:nvCxnSpPr>
            <p:cNvPr id="27" name="Gewinkelte Verbindung 26">
              <a:extLst>
                <a:ext uri="{FF2B5EF4-FFF2-40B4-BE49-F238E27FC236}">
                  <a16:creationId xmlns:a16="http://schemas.microsoft.com/office/drawing/2014/main" id="{9C613585-C7BF-79BA-7170-38A8C66C5726}"/>
                </a:ext>
              </a:extLst>
            </p:cNvPr>
            <p:cNvCxnSpPr>
              <a:cxnSpLocks/>
              <a:stCxn id="26" idx="3"/>
              <a:endCxn id="16" idx="2"/>
            </p:cNvCxnSpPr>
            <p:nvPr/>
          </p:nvCxnSpPr>
          <p:spPr>
            <a:xfrm flipV="1">
              <a:off x="5060576" y="3522458"/>
              <a:ext cx="114074" cy="63284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Gefaltete Ecke 30">
              <a:extLst>
                <a:ext uri="{FF2B5EF4-FFF2-40B4-BE49-F238E27FC236}">
                  <a16:creationId xmlns:a16="http://schemas.microsoft.com/office/drawing/2014/main" id="{35868F12-B43F-4DD5-B938-0BEBF5CB3C78}"/>
                </a:ext>
              </a:extLst>
            </p:cNvPr>
            <p:cNvSpPr/>
            <p:nvPr/>
          </p:nvSpPr>
          <p:spPr>
            <a:xfrm>
              <a:off x="8424577" y="2914651"/>
              <a:ext cx="773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</a:t>
              </a:r>
            </a:p>
            <a:p>
              <a:pPr algn="ctr"/>
              <a:r>
                <a:rPr lang="en-US" sz="1000" dirty="0"/>
                <a:t>WT + MUT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1A4A899F-C5BD-7CE2-4AF0-361FA32E010F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8022287" y="3264275"/>
              <a:ext cx="4022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winkelte Verbindung 55">
              <a:extLst>
                <a:ext uri="{FF2B5EF4-FFF2-40B4-BE49-F238E27FC236}">
                  <a16:creationId xmlns:a16="http://schemas.microsoft.com/office/drawing/2014/main" id="{D7A87839-2269-8FF6-3229-3DA664E9965C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1422475" y="2737821"/>
              <a:ext cx="978273" cy="5264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1" name="Tabelle 70">
            <a:extLst>
              <a:ext uri="{FF2B5EF4-FFF2-40B4-BE49-F238E27FC236}">
                <a16:creationId xmlns:a16="http://schemas.microsoft.com/office/drawing/2014/main" id="{687582E4-CD1F-917B-E798-E2C48AF6D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11829"/>
              </p:ext>
            </p:extLst>
          </p:nvPr>
        </p:nvGraphicFramePr>
        <p:xfrm>
          <a:off x="6249481" y="4379000"/>
          <a:ext cx="272669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673">
                  <a:extLst>
                    <a:ext uri="{9D8B030D-6E8A-4147-A177-3AD203B41FA5}">
                      <a16:colId xmlns:a16="http://schemas.microsoft.com/office/drawing/2014/main" val="244291045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189688233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3516933680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2427113771"/>
                    </a:ext>
                  </a:extLst>
                </a:gridCol>
              </a:tblGrid>
              <a:tr h="2314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Found SNPs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Mutated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Notion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081095"/>
                  </a:ext>
                </a:extLst>
              </a:tr>
              <a:tr h="15780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541990"/>
                  </a:ext>
                </a:extLst>
              </a:tr>
              <a:tr h="157802">
                <a:tc rowSpan="3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576277"/>
                  </a:ext>
                </a:extLst>
              </a:tr>
              <a:tr h="157802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9808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66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63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50F6BA4-7553-FCA2-188A-57BDBB08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519522-D766-AAE5-6894-1C417BCD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pPr/>
              <a:t>21</a:t>
            </a:fld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7365045-63B4-B733-C43C-2FF850954129}"/>
              </a:ext>
            </a:extLst>
          </p:cNvPr>
          <p:cNvGrpSpPr/>
          <p:nvPr/>
        </p:nvGrpSpPr>
        <p:grpSpPr>
          <a:xfrm>
            <a:off x="727940" y="1231294"/>
            <a:ext cx="7287038" cy="5304445"/>
            <a:chOff x="727940" y="1231294"/>
            <a:chExt cx="7287038" cy="5304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DC14569F-5D07-05A3-E5E2-50600BAD0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940" y="2135188"/>
              <a:ext cx="4357687" cy="4357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9D064BA-6114-192A-1B4B-FC5648E1A921}"/>
                </a:ext>
              </a:extLst>
            </p:cNvPr>
            <p:cNvSpPr/>
            <p:nvPr/>
          </p:nvSpPr>
          <p:spPr>
            <a:xfrm>
              <a:off x="2624138" y="1894709"/>
              <a:ext cx="3471862" cy="2057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E9669D-C9DD-2F31-19CB-5C21692EC106}"/>
                </a:ext>
              </a:extLst>
            </p:cNvPr>
            <p:cNvSpPr/>
            <p:nvPr/>
          </p:nvSpPr>
          <p:spPr>
            <a:xfrm>
              <a:off x="2118952" y="1846068"/>
              <a:ext cx="3471862" cy="1491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4E8E60A-5166-738F-6918-5F7203ECDFD8}"/>
                </a:ext>
              </a:extLst>
            </p:cNvPr>
            <p:cNvSpPr/>
            <p:nvPr/>
          </p:nvSpPr>
          <p:spPr>
            <a:xfrm>
              <a:off x="1496292" y="1231294"/>
              <a:ext cx="3471862" cy="1491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7DEC0B2-2C83-FCF7-A6AC-0A38711866AA}"/>
                </a:ext>
              </a:extLst>
            </p:cNvPr>
            <p:cNvSpPr/>
            <p:nvPr/>
          </p:nvSpPr>
          <p:spPr>
            <a:xfrm>
              <a:off x="4520336" y="3784761"/>
              <a:ext cx="3471862" cy="2057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AF82475-1582-B142-5FD0-C0107CA49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909" y="1472620"/>
              <a:ext cx="4559810" cy="3062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CE7BC76-DA70-BC16-E92B-C1F8ECB33A64}"/>
                </a:ext>
              </a:extLst>
            </p:cNvPr>
            <p:cNvSpPr/>
            <p:nvPr/>
          </p:nvSpPr>
          <p:spPr>
            <a:xfrm>
              <a:off x="3915623" y="4413822"/>
              <a:ext cx="3471862" cy="73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44E9CA76-B022-4DB3-906F-0E30597E0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442" y="4441021"/>
              <a:ext cx="3032536" cy="2094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690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81437B6-CC4E-70A7-D450-4847DAFC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in peptides with high risk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086BC5-E4C8-FC39-A8AB-85497CB4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4795A-AD6D-8C0D-EEED-5B4D1F18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3</a:t>
            </a:fld>
            <a:endParaRPr lang="de-DE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B67A8C9-8FAE-E0B0-0C72-23FF7C401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3366"/>
              </p:ext>
            </p:extLst>
          </p:nvPr>
        </p:nvGraphicFramePr>
        <p:xfrm>
          <a:off x="742122" y="1676470"/>
          <a:ext cx="10243930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6522">
                  <a:extLst>
                    <a:ext uri="{9D8B030D-6E8A-4147-A177-3AD203B41FA5}">
                      <a16:colId xmlns:a16="http://schemas.microsoft.com/office/drawing/2014/main" val="4045098280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13951042"/>
                    </a:ext>
                  </a:extLst>
                </a:gridCol>
                <a:gridCol w="1603513">
                  <a:extLst>
                    <a:ext uri="{9D8B030D-6E8A-4147-A177-3AD203B41FA5}">
                      <a16:colId xmlns:a16="http://schemas.microsoft.com/office/drawing/2014/main" val="1735168080"/>
                    </a:ext>
                  </a:extLst>
                </a:gridCol>
                <a:gridCol w="649357">
                  <a:extLst>
                    <a:ext uri="{9D8B030D-6E8A-4147-A177-3AD203B41FA5}">
                      <a16:colId xmlns:a16="http://schemas.microsoft.com/office/drawing/2014/main" val="3172909691"/>
                    </a:ext>
                  </a:extLst>
                </a:gridCol>
                <a:gridCol w="1126434">
                  <a:extLst>
                    <a:ext uri="{9D8B030D-6E8A-4147-A177-3AD203B41FA5}">
                      <a16:colId xmlns:a16="http://schemas.microsoft.com/office/drawing/2014/main" val="3289952889"/>
                    </a:ext>
                  </a:extLst>
                </a:gridCol>
                <a:gridCol w="742122">
                  <a:extLst>
                    <a:ext uri="{9D8B030D-6E8A-4147-A177-3AD203B41FA5}">
                      <a16:colId xmlns:a16="http://schemas.microsoft.com/office/drawing/2014/main" val="3466829579"/>
                    </a:ext>
                  </a:extLst>
                </a:gridCol>
                <a:gridCol w="1364974">
                  <a:extLst>
                    <a:ext uri="{9D8B030D-6E8A-4147-A177-3AD203B41FA5}">
                      <a16:colId xmlns:a16="http://schemas.microsoft.com/office/drawing/2014/main" val="2813160316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2089966330"/>
                    </a:ext>
                  </a:extLst>
                </a:gridCol>
                <a:gridCol w="565867">
                  <a:extLst>
                    <a:ext uri="{9D8B030D-6E8A-4147-A177-3AD203B41FA5}">
                      <a16:colId xmlns:a16="http://schemas.microsoft.com/office/drawing/2014/main" val="3600754206"/>
                    </a:ext>
                  </a:extLst>
                </a:gridCol>
                <a:gridCol w="1024393">
                  <a:extLst>
                    <a:ext uri="{9D8B030D-6E8A-4147-A177-3AD203B41FA5}">
                      <a16:colId xmlns:a16="http://schemas.microsoft.com/office/drawing/2014/main" val="69356393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Peptide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Lab guru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KD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n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mismatch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Log2_FC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Pass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Rank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7046797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FQAELVHPA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PEP1842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3.463011e-07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-0.9383164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15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520935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IVAYLVHYV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PEP1678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1.644378e-07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0.1361684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283858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KLAENIHKL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PEP1661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2.933844e-08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2.6228463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263639979"/>
                  </a:ext>
                </a:extLst>
              </a:tr>
            </a:tbl>
          </a:graphicData>
        </a:graphic>
      </p:graphicFrame>
      <p:pic>
        <p:nvPicPr>
          <p:cNvPr id="7" name="Grafik 6" descr="Ein Bild, das Reihe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6587587-5DA4-75B1-F1FC-1BE9C370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"/>
          <a:stretch>
            <a:fillRect/>
          </a:stretch>
        </p:blipFill>
        <p:spPr>
          <a:xfrm>
            <a:off x="1994797" y="7284509"/>
            <a:ext cx="7738580" cy="2576900"/>
          </a:xfrm>
          <a:prstGeom prst="rect">
            <a:avLst/>
          </a:prstGeom>
        </p:spPr>
      </p:pic>
      <p:pic>
        <p:nvPicPr>
          <p:cNvPr id="9" name="Grafik 8" descr="Ein Bild, das Reihe, Diagramm, parallel, Screenshot enthält.&#10;&#10;KI-generierte Inhalte können fehlerhaft sein.">
            <a:extLst>
              <a:ext uri="{FF2B5EF4-FFF2-40B4-BE49-F238E27FC236}">
                <a16:creationId xmlns:a16="http://schemas.microsoft.com/office/drawing/2014/main" id="{4874BCAF-F3E0-627A-7038-6AAD88AB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77" y="3543317"/>
            <a:ext cx="7772400" cy="24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9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F9B25B-F28D-C581-C79C-0C30C6F3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C04F09-08CF-298B-1376-37A4D290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4</a:t>
            </a:fld>
            <a:endParaRPr lang="de-DE"/>
          </a:p>
        </p:txBody>
      </p:sp>
      <p:pic>
        <p:nvPicPr>
          <p:cNvPr id="12" name="Grafik 11" descr="Ein Bild, das Kreis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B01B547-A3B1-C116-9534-DD78F7E6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7" y="1312753"/>
            <a:ext cx="3540455" cy="2225429"/>
          </a:xfrm>
          <a:prstGeom prst="rect">
            <a:avLst/>
          </a:prstGeom>
        </p:spPr>
      </p:pic>
      <p:pic>
        <p:nvPicPr>
          <p:cNvPr id="13" name="Grafik 12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086DAC6-8D1A-199C-8719-DB0189E4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0" y="669241"/>
            <a:ext cx="7439850" cy="35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3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D031B73-BA20-5F2B-6747-18E0E801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results with reference AB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F36194-29F4-B046-1F86-31D15AB6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9EA04B-A995-16E5-B528-C0CB34B6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58" y="1383307"/>
            <a:ext cx="6175236" cy="48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7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A608B-CDEF-A0B0-5F37-BF6A2B7D8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3F6C41-704C-21A9-FE0C-4C8F87EF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CFB207-198A-D43A-4F19-D288276B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 descr="Ein Bild, das Text, Website, Webseite, Software enthält.&#10;&#10;Automatisch generierte Beschreibung">
            <a:extLst>
              <a:ext uri="{FF2B5EF4-FFF2-40B4-BE49-F238E27FC236}">
                <a16:creationId xmlns:a16="http://schemas.microsoft.com/office/drawing/2014/main" id="{6691EE82-4CA6-CAD4-AC74-FEF4CEF8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15" t="45066" r="14823" b="24150"/>
          <a:stretch>
            <a:fillRect/>
          </a:stretch>
        </p:blipFill>
        <p:spPr>
          <a:xfrm>
            <a:off x="394063" y="1240972"/>
            <a:ext cx="7302137" cy="2547258"/>
          </a:xfrm>
          <a:prstGeom prst="rect">
            <a:avLst/>
          </a:prstGeom>
        </p:spPr>
      </p:pic>
      <p:pic>
        <p:nvPicPr>
          <p:cNvPr id="8" name="Grafik 7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E744901B-656D-19AD-7BD3-AA5073532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268" y="3922386"/>
            <a:ext cx="7772400" cy="2433964"/>
          </a:xfrm>
          <a:prstGeom prst="rect">
            <a:avLst/>
          </a:prstGeom>
        </p:spPr>
      </p:pic>
      <p:pic>
        <p:nvPicPr>
          <p:cNvPr id="12" name="Grafik 11" descr="Ein Bild, das Kreis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F41F91E-5703-5E3D-6A24-10AF8D8ED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57" y="481401"/>
            <a:ext cx="4450080" cy="27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2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50F8D60-075A-94EB-7E44-962BDB1C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7FFC14-6371-169D-00F9-CD751C19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7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D2E64A-446E-9D64-9C47-16759BC1EEDC}"/>
              </a:ext>
            </a:extLst>
          </p:cNvPr>
          <p:cNvSpPr txBox="1"/>
          <p:nvPr/>
        </p:nvSpPr>
        <p:spPr>
          <a:xfrm>
            <a:off x="834887" y="474643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/>
              <a:t>For initial filtering: Score ≥ 20 (roughly 45% of your max score) For detailed analysis: Score ≥ 15 (about 35% of max) For exploratory work: Score ≥ 10 (about 25% of max)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FA701D-EF2F-A6C2-F40D-CC0079FBB4DD}"/>
              </a:ext>
            </a:extLst>
          </p:cNvPr>
          <p:cNvSpPr txBox="1"/>
          <p:nvPr/>
        </p:nvSpPr>
        <p:spPr>
          <a:xfrm>
            <a:off x="834887" y="2880188"/>
            <a:ext cx="75007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noProof="0"/>
              <a:t>Score Interpretation Framework:</a:t>
            </a:r>
            <a:endParaRPr lang="en-US" noProof="0"/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High similarity (35-44)</a:t>
            </a:r>
            <a:r>
              <a:rPr lang="en-US" noProof="0" dirty="0"/>
              <a:t>: Very strong matches, likely functionally similar regions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Moderate similarity (20-34)</a:t>
            </a:r>
            <a:r>
              <a:rPr lang="en-US" noProof="0" dirty="0"/>
              <a:t>: Good matches, worth investigating further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Weak similarity (10-19)</a:t>
            </a:r>
            <a:r>
              <a:rPr lang="en-US" noProof="0" dirty="0"/>
              <a:t>: Marginal matches, may be meaningful in 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Low similarity (1-9)</a:t>
            </a:r>
            <a:r>
              <a:rPr lang="en-US" noProof="0" dirty="0"/>
              <a:t>: Poor matches, likely not biologically significant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No similarity (≤0)</a:t>
            </a:r>
            <a:r>
              <a:rPr lang="en-US" noProof="0" dirty="0"/>
              <a:t>: Random or worse alignment quality</a:t>
            </a:r>
          </a:p>
        </p:txBody>
      </p:sp>
    </p:spTree>
    <p:extLst>
      <p:ext uri="{BB962C8B-B14F-4D97-AF65-F5344CB8AC3E}">
        <p14:creationId xmlns:p14="http://schemas.microsoft.com/office/powerpoint/2010/main" val="352377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35A8FD0-F0D5-ACF9-FEED-4B274444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&amp; Validation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E408FF-5A0B-F340-F101-29499EC0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8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6B136CF-8BDB-B8F4-6E5E-3D2461EBA8A7}"/>
              </a:ext>
            </a:extLst>
          </p:cNvPr>
          <p:cNvGrpSpPr/>
          <p:nvPr/>
        </p:nvGrpSpPr>
        <p:grpSpPr>
          <a:xfrm>
            <a:off x="442231" y="1319817"/>
            <a:ext cx="3542211" cy="2913993"/>
            <a:chOff x="442231" y="1398195"/>
            <a:chExt cx="3542211" cy="2913993"/>
          </a:xfrm>
        </p:grpSpPr>
        <p:pic>
          <p:nvPicPr>
            <p:cNvPr id="1026" name="Picture 2" descr="what is a spider chart and when should I use a spider chart? — storytelling  with data">
              <a:extLst>
                <a:ext uri="{FF2B5EF4-FFF2-40B4-BE49-F238E27FC236}">
                  <a16:creationId xmlns:a16="http://schemas.microsoft.com/office/drawing/2014/main" id="{06375FCF-DCAB-D25E-EF7E-073A398F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31" y="2650888"/>
              <a:ext cx="2760373" cy="166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5102B3D-7DD2-AE43-F432-3D951A9E1505}"/>
                </a:ext>
              </a:extLst>
            </p:cNvPr>
            <p:cNvSpPr txBox="1"/>
            <p:nvPr/>
          </p:nvSpPr>
          <p:spPr>
            <a:xfrm>
              <a:off x="442231" y="1398195"/>
              <a:ext cx="35422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Radar plot for multiple parameters: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Genetics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Features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Peptide counts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HLA-context 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CCFDFE4-5AA9-FD78-8446-E9C03BCD6936}"/>
              </a:ext>
            </a:extLst>
          </p:cNvPr>
          <p:cNvGrpSpPr/>
          <p:nvPr/>
        </p:nvGrpSpPr>
        <p:grpSpPr>
          <a:xfrm>
            <a:off x="3633898" y="1319817"/>
            <a:ext cx="2239883" cy="1484144"/>
            <a:chOff x="4119353" y="1414941"/>
            <a:chExt cx="2239883" cy="1484144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184390FB-83CB-5D7F-AE47-2242EB0EE270}"/>
                </a:ext>
              </a:extLst>
            </p:cNvPr>
            <p:cNvGrpSpPr/>
            <p:nvPr/>
          </p:nvGrpSpPr>
          <p:grpSpPr>
            <a:xfrm>
              <a:off x="4582390" y="1854830"/>
              <a:ext cx="1028700" cy="1044255"/>
              <a:chOff x="4364182" y="2899085"/>
              <a:chExt cx="1028700" cy="1044255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36543A3-4089-40FE-1181-AD7EC484CC96}"/>
                  </a:ext>
                </a:extLst>
              </p:cNvPr>
              <p:cNvSpPr/>
              <p:nvPr/>
            </p:nvSpPr>
            <p:spPr>
              <a:xfrm>
                <a:off x="4364182" y="2899085"/>
                <a:ext cx="685800" cy="696170"/>
              </a:xfrm>
              <a:prstGeom prst="ellipse">
                <a:avLst/>
              </a:prstGeom>
              <a:solidFill>
                <a:schemeClr val="accent5">
                  <a:alpha val="38824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5DC393F-2A57-7553-9AE5-8F1342F7C151}"/>
                  </a:ext>
                </a:extLst>
              </p:cNvPr>
              <p:cNvSpPr/>
              <p:nvPr/>
            </p:nvSpPr>
            <p:spPr>
              <a:xfrm>
                <a:off x="4707082" y="2899085"/>
                <a:ext cx="685800" cy="696170"/>
              </a:xfrm>
              <a:prstGeom prst="ellipse">
                <a:avLst/>
              </a:prstGeom>
              <a:solidFill>
                <a:schemeClr val="accent6">
                  <a:alpha val="38824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EC27DCC-CAC0-1A25-0D96-2C914364CFC5}"/>
                  </a:ext>
                </a:extLst>
              </p:cNvPr>
              <p:cNvSpPr/>
              <p:nvPr/>
            </p:nvSpPr>
            <p:spPr>
              <a:xfrm>
                <a:off x="4535632" y="3247170"/>
                <a:ext cx="685800" cy="696170"/>
              </a:xfrm>
              <a:prstGeom prst="ellipse">
                <a:avLst/>
              </a:prstGeom>
              <a:solidFill>
                <a:schemeClr val="accent4">
                  <a:alpha val="38824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118E3A8-1E8B-23D7-5B78-57379FCB052A}"/>
                </a:ext>
              </a:extLst>
            </p:cNvPr>
            <p:cNvSpPr txBox="1"/>
            <p:nvPr/>
          </p:nvSpPr>
          <p:spPr>
            <a:xfrm>
              <a:off x="4119353" y="1414941"/>
              <a:ext cx="2239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Peptide counts per tools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2E767E9-F98C-5DAE-276C-99522BF2D1D1}"/>
              </a:ext>
            </a:extLst>
          </p:cNvPr>
          <p:cNvGrpSpPr/>
          <p:nvPr/>
        </p:nvGrpSpPr>
        <p:grpSpPr>
          <a:xfrm>
            <a:off x="3491343" y="3342294"/>
            <a:ext cx="2239883" cy="2195889"/>
            <a:chOff x="4119352" y="3247170"/>
            <a:chExt cx="2239883" cy="2195889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AADC519-E503-264D-C2CB-86DAC077D955}"/>
                </a:ext>
              </a:extLst>
            </p:cNvPr>
            <p:cNvSpPr txBox="1"/>
            <p:nvPr/>
          </p:nvSpPr>
          <p:spPr>
            <a:xfrm>
              <a:off x="4119352" y="3247170"/>
              <a:ext cx="2239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Similarity scores distribution </a:t>
              </a:r>
            </a:p>
          </p:txBody>
        </p:sp>
        <p:pic>
          <p:nvPicPr>
            <p:cNvPr id="14" name="Grafik 13" descr="Ein Bild, das Text,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84D112E2-E568-2ECE-A5F4-45E13C86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r="23661"/>
            <a:stretch>
              <a:fillRect/>
            </a:stretch>
          </p:blipFill>
          <p:spPr>
            <a:xfrm>
              <a:off x="4433998" y="3597002"/>
              <a:ext cx="1610590" cy="1846057"/>
            </a:xfrm>
            <a:prstGeom prst="rect">
              <a:avLst/>
            </a:prstGeom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AE181511-F635-56A5-F15F-6DFA85D679EA}"/>
              </a:ext>
            </a:extLst>
          </p:cNvPr>
          <p:cNvSpPr txBox="1"/>
          <p:nvPr/>
        </p:nvSpPr>
        <p:spPr>
          <a:xfrm>
            <a:off x="6096000" y="2249344"/>
            <a:ext cx="267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crossDome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scrap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084916E-DE33-4160-B7D2-E9218B925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647" y="780184"/>
            <a:ext cx="2845447" cy="3240444"/>
          </a:xfrm>
          <a:prstGeom prst="rect">
            <a:avLst/>
          </a:prstGeom>
        </p:spPr>
      </p:pic>
      <p:pic>
        <p:nvPicPr>
          <p:cNvPr id="22" name="Grafik 21" descr="Ein Bild, das Diagramm,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A928D6F5-51AF-D879-6FB9-E32EEB9A3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943" y="4503709"/>
            <a:ext cx="3320857" cy="1866928"/>
          </a:xfrm>
          <a:prstGeom prst="rect">
            <a:avLst/>
          </a:prstGeom>
        </p:spPr>
      </p:pic>
      <p:pic>
        <p:nvPicPr>
          <p:cNvPr id="24" name="Grafik 2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CB3F76FD-E1DA-5EAF-A492-3037B9F37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626" y="4438237"/>
            <a:ext cx="3074272" cy="193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120">
            <a:extLst>
              <a:ext uri="{FF2B5EF4-FFF2-40B4-BE49-F238E27FC236}">
                <a16:creationId xmlns:a16="http://schemas.microsoft.com/office/drawing/2014/main" id="{1054F9D0-8180-D186-8DCA-FB13355D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27"/>
            <a:ext cx="10515600" cy="701731"/>
          </a:xfrm>
        </p:spPr>
        <p:txBody>
          <a:bodyPr/>
          <a:lstStyle/>
          <a:p>
            <a:r>
              <a:rPr lang="en-US" dirty="0"/>
              <a:t>Figure 1: EpiTox overall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27EA7258-17E2-1467-C1C5-65E815E8CE24}"/>
              </a:ext>
            </a:extLst>
          </p:cNvPr>
          <p:cNvSpPr/>
          <p:nvPr/>
        </p:nvSpPr>
        <p:spPr>
          <a:xfrm>
            <a:off x="2494430" y="2693523"/>
            <a:ext cx="1284028" cy="2170535"/>
          </a:xfrm>
          <a:prstGeom prst="rect">
            <a:avLst/>
          </a:prstGeom>
          <a:noFill/>
          <a:ln>
            <a:solidFill>
              <a:schemeClr val="accent4">
                <a:shade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0D4F615E-137F-E6CC-BBCC-E6FAFDADDF09}"/>
              </a:ext>
            </a:extLst>
          </p:cNvPr>
          <p:cNvSpPr/>
          <p:nvPr/>
        </p:nvSpPr>
        <p:spPr>
          <a:xfrm>
            <a:off x="3829334" y="2693523"/>
            <a:ext cx="4825864" cy="2612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bgerundetes Rechteck 55">
            <a:extLst>
              <a:ext uri="{FF2B5EF4-FFF2-40B4-BE49-F238E27FC236}">
                <a16:creationId xmlns:a16="http://schemas.microsoft.com/office/drawing/2014/main" id="{9331EB2C-9A69-86A8-0779-D0054D940022}"/>
              </a:ext>
            </a:extLst>
          </p:cNvPr>
          <p:cNvSpPr/>
          <p:nvPr/>
        </p:nvSpPr>
        <p:spPr>
          <a:xfrm>
            <a:off x="4034635" y="3408651"/>
            <a:ext cx="1079079" cy="37838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FindTopes</a:t>
            </a: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C59CCFE9-E991-F03E-930D-DB0835894AC5}"/>
              </a:ext>
            </a:extLst>
          </p:cNvPr>
          <p:cNvSpPr/>
          <p:nvPr/>
        </p:nvSpPr>
        <p:spPr>
          <a:xfrm>
            <a:off x="5708717" y="3408651"/>
            <a:ext cx="1079079" cy="372809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MutaTopes</a:t>
            </a:r>
          </a:p>
        </p:txBody>
      </p:sp>
      <p:sp>
        <p:nvSpPr>
          <p:cNvPr id="58" name="Abgerundetes Rechteck 57">
            <a:extLst>
              <a:ext uri="{FF2B5EF4-FFF2-40B4-BE49-F238E27FC236}">
                <a16:creationId xmlns:a16="http://schemas.microsoft.com/office/drawing/2014/main" id="{1DC2754A-C453-77D8-B4BD-9A3141F6FAA8}"/>
              </a:ext>
            </a:extLst>
          </p:cNvPr>
          <p:cNvSpPr/>
          <p:nvPr/>
        </p:nvSpPr>
        <p:spPr>
          <a:xfrm>
            <a:off x="2608244" y="2898588"/>
            <a:ext cx="1079079" cy="39103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ViralTopes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1E7C818A-B5AC-3DD5-C6C9-B094AE503636}"/>
              </a:ext>
            </a:extLst>
          </p:cNvPr>
          <p:cNvSpPr/>
          <p:nvPr/>
        </p:nvSpPr>
        <p:spPr>
          <a:xfrm>
            <a:off x="5708717" y="4094589"/>
            <a:ext cx="1079079" cy="38697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PrediTopes</a:t>
            </a:r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216240C-EF39-3F90-9A18-E6511C33EFCB}"/>
              </a:ext>
            </a:extLst>
          </p:cNvPr>
          <p:cNvSpPr/>
          <p:nvPr/>
        </p:nvSpPr>
        <p:spPr>
          <a:xfrm>
            <a:off x="5708717" y="4794686"/>
            <a:ext cx="1079079" cy="38697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AnnoTopes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06FDFEE-A164-CED9-F34D-A997CC65FF11}"/>
              </a:ext>
            </a:extLst>
          </p:cNvPr>
          <p:cNvSpPr/>
          <p:nvPr/>
        </p:nvSpPr>
        <p:spPr>
          <a:xfrm>
            <a:off x="7382799" y="3408653"/>
            <a:ext cx="1079079" cy="34002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Annotator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9462730A-1EBF-AD6B-B0AE-F759B30F4512}"/>
              </a:ext>
            </a:extLst>
          </p:cNvPr>
          <p:cNvCxnSpPr>
            <a:cxnSpLocks/>
          </p:cNvCxnSpPr>
          <p:nvPr/>
        </p:nvCxnSpPr>
        <p:spPr>
          <a:xfrm flipV="1">
            <a:off x="5113714" y="3595056"/>
            <a:ext cx="595003" cy="27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64886A32-9446-AC50-819C-2865E6BCBB09}"/>
              </a:ext>
            </a:extLst>
          </p:cNvPr>
          <p:cNvCxnSpPr>
            <a:cxnSpLocks/>
          </p:cNvCxnSpPr>
          <p:nvPr/>
        </p:nvCxnSpPr>
        <p:spPr>
          <a:xfrm>
            <a:off x="6248257" y="4481559"/>
            <a:ext cx="0" cy="3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winkelte Verbindung 97">
            <a:extLst>
              <a:ext uri="{FF2B5EF4-FFF2-40B4-BE49-F238E27FC236}">
                <a16:creationId xmlns:a16="http://schemas.microsoft.com/office/drawing/2014/main" id="{2935E72F-CBF8-5118-70CB-4722E3AE7C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51887" y="4988170"/>
            <a:ext cx="2556831" cy="4510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26697C0-5F57-88A6-8D30-2B8052DFF45D}"/>
              </a:ext>
            </a:extLst>
          </p:cNvPr>
          <p:cNvGrpSpPr/>
          <p:nvPr/>
        </p:nvGrpSpPr>
        <p:grpSpPr>
          <a:xfrm>
            <a:off x="5585292" y="1324391"/>
            <a:ext cx="1594837" cy="872388"/>
            <a:chOff x="5241773" y="1754593"/>
            <a:chExt cx="1594837" cy="1129845"/>
          </a:xfrm>
        </p:grpSpPr>
        <p:pic>
          <p:nvPicPr>
            <p:cNvPr id="6" name="Grafik 5" descr="Klemmbrett Marke mit einfarbiger Füllung">
              <a:extLst>
                <a:ext uri="{FF2B5EF4-FFF2-40B4-BE49-F238E27FC236}">
                  <a16:creationId xmlns:a16="http://schemas.microsoft.com/office/drawing/2014/main" id="{96E486DD-8E29-305E-B5E4-191532F2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10900" y="1754593"/>
              <a:ext cx="555691" cy="723235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62E149F-342B-A006-558D-E40A587D5A40}"/>
                </a:ext>
              </a:extLst>
            </p:cNvPr>
            <p:cNvSpPr txBox="1"/>
            <p:nvPr/>
          </p:nvSpPr>
          <p:spPr>
            <a:xfrm>
              <a:off x="5241773" y="2485831"/>
              <a:ext cx="1594837" cy="3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Peptides list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7786B5-3353-4430-376A-1FA980C7DEB0}"/>
              </a:ext>
            </a:extLst>
          </p:cNvPr>
          <p:cNvGrpSpPr/>
          <p:nvPr/>
        </p:nvGrpSpPr>
        <p:grpSpPr>
          <a:xfrm>
            <a:off x="4383666" y="1324390"/>
            <a:ext cx="953166" cy="789345"/>
            <a:chOff x="2601297" y="1247374"/>
            <a:chExt cx="1276632" cy="1105709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3B980C3-7FB3-0BA9-CD90-5F97008704DF}"/>
                </a:ext>
              </a:extLst>
            </p:cNvPr>
            <p:cNvSpPr txBox="1"/>
            <p:nvPr/>
          </p:nvSpPr>
          <p:spPr>
            <a:xfrm>
              <a:off x="2601297" y="1921951"/>
              <a:ext cx="1276632" cy="4311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HLA allele</a:t>
              </a:r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B3FC6DE-143C-2F6D-BAF9-753880A39A8F}"/>
                </a:ext>
              </a:extLst>
            </p:cNvPr>
            <p:cNvGrpSpPr/>
            <p:nvPr/>
          </p:nvGrpSpPr>
          <p:grpSpPr>
            <a:xfrm>
              <a:off x="2905503" y="1247374"/>
              <a:ext cx="464189" cy="574016"/>
              <a:chOff x="2883902" y="1247374"/>
              <a:chExt cx="464189" cy="574016"/>
            </a:xfrm>
          </p:grpSpPr>
          <p:sp>
            <p:nvSpPr>
              <p:cNvPr id="14" name="Abgerundetes Rechteck 8">
                <a:extLst>
                  <a:ext uri="{FF2B5EF4-FFF2-40B4-BE49-F238E27FC236}">
                    <a16:creationId xmlns:a16="http://schemas.microsoft.com/office/drawing/2014/main" id="{30A13215-C61A-7ACE-C81F-EB433BCF702A}"/>
                  </a:ext>
                </a:extLst>
              </p:cNvPr>
              <p:cNvSpPr/>
              <p:nvPr/>
            </p:nvSpPr>
            <p:spPr>
              <a:xfrm>
                <a:off x="2883902" y="1247374"/>
                <a:ext cx="453945" cy="437012"/>
              </a:xfrm>
              <a:custGeom>
                <a:avLst/>
                <a:gdLst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535261 w 631658"/>
                  <a:gd name="connsiteY2" fmla="*/ 0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473117 w 631658"/>
                  <a:gd name="connsiteY2" fmla="*/ 159798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13920 h 1004850"/>
                  <a:gd name="connsiteX1" fmla="*/ 167418 w 631658"/>
                  <a:gd name="connsiteY1" fmla="*/ 77321 h 1004850"/>
                  <a:gd name="connsiteX2" fmla="*/ 473117 w 631658"/>
                  <a:gd name="connsiteY2" fmla="*/ 77321 h 1004850"/>
                  <a:gd name="connsiteX3" fmla="*/ 631658 w 631658"/>
                  <a:gd name="connsiteY3" fmla="*/ 13920 h 1004850"/>
                  <a:gd name="connsiteX4" fmla="*/ 631658 w 631658"/>
                  <a:gd name="connsiteY4" fmla="*/ 908453 h 1004850"/>
                  <a:gd name="connsiteX5" fmla="*/ 535261 w 631658"/>
                  <a:gd name="connsiteY5" fmla="*/ 1004850 h 1004850"/>
                  <a:gd name="connsiteX6" fmla="*/ 96397 w 631658"/>
                  <a:gd name="connsiteY6" fmla="*/ 1004850 h 1004850"/>
                  <a:gd name="connsiteX7" fmla="*/ 0 w 631658"/>
                  <a:gd name="connsiteY7" fmla="*/ 908453 h 1004850"/>
                  <a:gd name="connsiteX8" fmla="*/ 0 w 631658"/>
                  <a:gd name="connsiteY8" fmla="*/ 13920 h 10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1658" h="1004850">
                    <a:moveTo>
                      <a:pt x="0" y="13920"/>
                    </a:moveTo>
                    <a:cubicBezTo>
                      <a:pt x="0" y="-39319"/>
                      <a:pt x="114179" y="77321"/>
                      <a:pt x="167418" y="77321"/>
                    </a:cubicBezTo>
                    <a:lnTo>
                      <a:pt x="473117" y="77321"/>
                    </a:lnTo>
                    <a:cubicBezTo>
                      <a:pt x="526356" y="77321"/>
                      <a:pt x="631658" y="-39319"/>
                      <a:pt x="631658" y="13920"/>
                    </a:cubicBezTo>
                    <a:lnTo>
                      <a:pt x="631658" y="908453"/>
                    </a:lnTo>
                    <a:cubicBezTo>
                      <a:pt x="631658" y="961692"/>
                      <a:pt x="588500" y="1004850"/>
                      <a:pt x="535261" y="1004850"/>
                    </a:cubicBezTo>
                    <a:lnTo>
                      <a:pt x="96397" y="1004850"/>
                    </a:lnTo>
                    <a:cubicBezTo>
                      <a:pt x="43158" y="1004850"/>
                      <a:pt x="0" y="961692"/>
                      <a:pt x="0" y="908453"/>
                    </a:cubicBezTo>
                    <a:lnTo>
                      <a:pt x="0" y="139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8C0A66D0-4073-FCE6-1CBD-69518EE8FC23}"/>
                  </a:ext>
                </a:extLst>
              </p:cNvPr>
              <p:cNvSpPr/>
              <p:nvPr/>
            </p:nvSpPr>
            <p:spPr>
              <a:xfrm>
                <a:off x="3089716" y="1282996"/>
                <a:ext cx="25470" cy="40804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Abgerundetes Rechteck 15">
                <a:extLst>
                  <a:ext uri="{FF2B5EF4-FFF2-40B4-BE49-F238E27FC236}">
                    <a16:creationId xmlns:a16="http://schemas.microsoft.com/office/drawing/2014/main" id="{8262B1C5-FA6B-ED0A-C13D-4827A467C225}"/>
                  </a:ext>
                </a:extLst>
              </p:cNvPr>
              <p:cNvSpPr/>
              <p:nvPr/>
            </p:nvSpPr>
            <p:spPr>
              <a:xfrm rot="5400000">
                <a:off x="3210367" y="1355644"/>
                <a:ext cx="24590" cy="250859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Abgerundetes Rechteck 16">
                <a:extLst>
                  <a:ext uri="{FF2B5EF4-FFF2-40B4-BE49-F238E27FC236}">
                    <a16:creationId xmlns:a16="http://schemas.microsoft.com/office/drawing/2014/main" id="{A3BF9D45-D997-D4EE-CE32-92F68A0557CF}"/>
                  </a:ext>
                </a:extLst>
              </p:cNvPr>
              <p:cNvSpPr/>
              <p:nvPr/>
            </p:nvSpPr>
            <p:spPr>
              <a:xfrm>
                <a:off x="2962424" y="1673826"/>
                <a:ext cx="52821" cy="14756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3372F1D6-363F-C54C-267D-8A89F4873ACF}"/>
              </a:ext>
            </a:extLst>
          </p:cNvPr>
          <p:cNvGrpSpPr/>
          <p:nvPr/>
        </p:nvGrpSpPr>
        <p:grpSpPr>
          <a:xfrm>
            <a:off x="3045486" y="1324390"/>
            <a:ext cx="953166" cy="781356"/>
            <a:chOff x="3045486" y="1252593"/>
            <a:chExt cx="953166" cy="781356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8CFFA96-7F8A-7516-39C8-C66F99DA4E26}"/>
                </a:ext>
              </a:extLst>
            </p:cNvPr>
            <p:cNvSpPr txBox="1"/>
            <p:nvPr/>
          </p:nvSpPr>
          <p:spPr>
            <a:xfrm>
              <a:off x="3045486" y="1510728"/>
              <a:ext cx="953166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 sequence</a:t>
              </a:r>
            </a:p>
          </p:txBody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0E68C51-32A0-9246-60AB-8CCD5AA1F130}"/>
                </a:ext>
              </a:extLst>
            </p:cNvPr>
            <p:cNvGrpSpPr/>
            <p:nvPr/>
          </p:nvGrpSpPr>
          <p:grpSpPr>
            <a:xfrm rot="20402747">
              <a:off x="3413125" y="1252593"/>
              <a:ext cx="243030" cy="299217"/>
              <a:chOff x="1889246" y="1080694"/>
              <a:chExt cx="629819" cy="70822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429D8FF-8433-AA60-66AA-0B0C2D505D19}"/>
                  </a:ext>
                </a:extLst>
              </p:cNvPr>
              <p:cNvSpPr/>
              <p:nvPr/>
            </p:nvSpPr>
            <p:spPr>
              <a:xfrm>
                <a:off x="2362069" y="1522653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2B32540-1B6F-1FBD-602F-C25DC32EB0DB}"/>
                  </a:ext>
                </a:extLst>
              </p:cNvPr>
              <p:cNvSpPr/>
              <p:nvPr/>
            </p:nvSpPr>
            <p:spPr>
              <a:xfrm>
                <a:off x="1966263" y="10806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ADA4A01-C465-DCCC-DBA1-0C9AC347FF25}"/>
                  </a:ext>
                </a:extLst>
              </p:cNvPr>
              <p:cNvSpPr/>
              <p:nvPr/>
            </p:nvSpPr>
            <p:spPr>
              <a:xfrm>
                <a:off x="1889246" y="1194950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51E5AD-6D04-4743-662E-FB7EF95B181C}"/>
                  </a:ext>
                </a:extLst>
              </p:cNvPr>
              <p:cNvSpPr/>
              <p:nvPr/>
            </p:nvSpPr>
            <p:spPr>
              <a:xfrm>
                <a:off x="1953656" y="13291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FAD6D63-756B-00EB-793F-087A4FFB787A}"/>
                  </a:ext>
                </a:extLst>
              </p:cNvPr>
              <p:cNvSpPr/>
              <p:nvPr/>
            </p:nvSpPr>
            <p:spPr>
              <a:xfrm>
                <a:off x="2293366" y="1402846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85FA0AB-0C79-5792-847D-0812ACB53EEC}"/>
                  </a:ext>
                </a:extLst>
              </p:cNvPr>
              <p:cNvSpPr/>
              <p:nvPr/>
            </p:nvSpPr>
            <p:spPr>
              <a:xfrm>
                <a:off x="2122084" y="1399117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3B6E3F2-653A-BE86-70A0-7B0288F5190B}"/>
                  </a:ext>
                </a:extLst>
              </p:cNvPr>
              <p:cNvSpPr/>
              <p:nvPr/>
            </p:nvSpPr>
            <p:spPr>
              <a:xfrm>
                <a:off x="2315904" y="1661600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6330F59-18F2-D2C0-FD1E-FB6E002B9B82}"/>
              </a:ext>
            </a:extLst>
          </p:cNvPr>
          <p:cNvGrpSpPr/>
          <p:nvPr/>
        </p:nvGrpSpPr>
        <p:grpSpPr>
          <a:xfrm>
            <a:off x="9111591" y="3207027"/>
            <a:ext cx="1317501" cy="1133025"/>
            <a:chOff x="7399846" y="443501"/>
            <a:chExt cx="1317501" cy="1133025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850DC63-8DCB-8F5F-BB08-DC19EBEB4445}"/>
                </a:ext>
              </a:extLst>
            </p:cNvPr>
            <p:cNvGrpSpPr/>
            <p:nvPr/>
          </p:nvGrpSpPr>
          <p:grpSpPr>
            <a:xfrm>
              <a:off x="7932538" y="443501"/>
              <a:ext cx="511738" cy="428135"/>
              <a:chOff x="7265884" y="386594"/>
              <a:chExt cx="511738" cy="428135"/>
            </a:xfrm>
          </p:grpSpPr>
          <p:sp>
            <p:nvSpPr>
              <p:cNvPr id="42" name="Hexagon 5">
                <a:extLst>
                  <a:ext uri="{FF2B5EF4-FFF2-40B4-BE49-F238E27FC236}">
                    <a16:creationId xmlns:a16="http://schemas.microsoft.com/office/drawing/2014/main" id="{4CD2E550-487C-631D-397C-54CF7FF8580C}"/>
                  </a:ext>
                </a:extLst>
              </p:cNvPr>
              <p:cNvSpPr/>
              <p:nvPr/>
            </p:nvSpPr>
            <p:spPr>
              <a:xfrm rot="5400000">
                <a:off x="7307685" y="34479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3" name="Picture 5" descr="Profil von UniProt">
                <a:extLst>
                  <a:ext uri="{FF2B5EF4-FFF2-40B4-BE49-F238E27FC236}">
                    <a16:creationId xmlns:a16="http://schemas.microsoft.com/office/drawing/2014/main" id="{96E20C32-1DAC-C5CC-5903-6A0973C30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3857" y="462119"/>
                <a:ext cx="270963" cy="269024"/>
              </a:xfrm>
              <a:prstGeom prst="ellipse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4FD910E4-F56D-75A4-A33A-F0D8134E7DC3}"/>
                </a:ext>
              </a:extLst>
            </p:cNvPr>
            <p:cNvGrpSpPr/>
            <p:nvPr/>
          </p:nvGrpSpPr>
          <p:grpSpPr>
            <a:xfrm>
              <a:off x="7932538" y="1148391"/>
              <a:ext cx="511738" cy="428135"/>
              <a:chOff x="7265884" y="1091484"/>
              <a:chExt cx="511738" cy="428135"/>
            </a:xfrm>
          </p:grpSpPr>
          <p:sp>
            <p:nvSpPr>
              <p:cNvPr id="40" name="Hexagon 4">
                <a:extLst>
                  <a:ext uri="{FF2B5EF4-FFF2-40B4-BE49-F238E27FC236}">
                    <a16:creationId xmlns:a16="http://schemas.microsoft.com/office/drawing/2014/main" id="{451ED22B-384F-A44E-B364-2C217302DF2F}"/>
                  </a:ext>
                </a:extLst>
              </p:cNvPr>
              <p:cNvSpPr/>
              <p:nvPr/>
            </p:nvSpPr>
            <p:spPr>
              <a:xfrm rot="5400000">
                <a:off x="7307685" y="104968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7" descr="CFDE Information Portal">
                <a:extLst>
                  <a:ext uri="{FF2B5EF4-FFF2-40B4-BE49-F238E27FC236}">
                    <a16:creationId xmlns:a16="http://schemas.microsoft.com/office/drawing/2014/main" id="{6B607FF3-CFBD-4F60-244E-AA3485CD9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96"/>
              <a:stretch/>
            </p:blipFill>
            <p:spPr bwMode="auto">
              <a:xfrm>
                <a:off x="7385023" y="1178663"/>
                <a:ext cx="264623" cy="258842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D1388E3-B3DD-0056-1A32-EE937A8EC424}"/>
                </a:ext>
              </a:extLst>
            </p:cNvPr>
            <p:cNvGrpSpPr/>
            <p:nvPr/>
          </p:nvGrpSpPr>
          <p:grpSpPr>
            <a:xfrm>
              <a:off x="8205609" y="797221"/>
              <a:ext cx="511738" cy="428135"/>
              <a:chOff x="7538955" y="740314"/>
              <a:chExt cx="511738" cy="428135"/>
            </a:xfrm>
          </p:grpSpPr>
          <p:sp>
            <p:nvSpPr>
              <p:cNvPr id="38" name="Hexagon 3">
                <a:extLst>
                  <a:ext uri="{FF2B5EF4-FFF2-40B4-BE49-F238E27FC236}">
                    <a16:creationId xmlns:a16="http://schemas.microsoft.com/office/drawing/2014/main" id="{DDAF74C8-4972-7A35-3FD9-D345B5FDC0B8}"/>
                  </a:ext>
                </a:extLst>
              </p:cNvPr>
              <p:cNvSpPr/>
              <p:nvPr/>
            </p:nvSpPr>
            <p:spPr>
              <a:xfrm rot="5400000">
                <a:off x="7580756" y="69851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9" name="Picture 11" descr="Human Protein Atlas">
                <a:extLst>
                  <a:ext uri="{FF2B5EF4-FFF2-40B4-BE49-F238E27FC236}">
                    <a16:creationId xmlns:a16="http://schemas.microsoft.com/office/drawing/2014/main" id="{EDFA8469-5C1C-26CB-8F28-A83CA34D0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4820" y="811738"/>
                <a:ext cx="255082" cy="268281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E275DE84-8E9C-6DB9-66F7-EBB4DE44EE82}"/>
                </a:ext>
              </a:extLst>
            </p:cNvPr>
            <p:cNvGrpSpPr/>
            <p:nvPr/>
          </p:nvGrpSpPr>
          <p:grpSpPr>
            <a:xfrm>
              <a:off x="7399846" y="449127"/>
              <a:ext cx="511738" cy="428135"/>
              <a:chOff x="7564355" y="759404"/>
              <a:chExt cx="511738" cy="428135"/>
            </a:xfrm>
          </p:grpSpPr>
          <p:sp>
            <p:nvSpPr>
              <p:cNvPr id="36" name="Hexagon 2">
                <a:extLst>
                  <a:ext uri="{FF2B5EF4-FFF2-40B4-BE49-F238E27FC236}">
                    <a16:creationId xmlns:a16="http://schemas.microsoft.com/office/drawing/2014/main" id="{C66486AE-B1A0-3C72-BF43-D7FFB9465CE4}"/>
                  </a:ext>
                </a:extLst>
              </p:cNvPr>
              <p:cNvSpPr/>
              <p:nvPr/>
            </p:nvSpPr>
            <p:spPr>
              <a:xfrm rot="5400000">
                <a:off x="7606156" y="71760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7" name="Picture 15" descr="Ensembl Project · GitHub">
                <a:extLst>
                  <a:ext uri="{FF2B5EF4-FFF2-40B4-BE49-F238E27FC236}">
                    <a16:creationId xmlns:a16="http://schemas.microsoft.com/office/drawing/2014/main" id="{ED474210-223E-B987-FF57-FFFC23449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8916" y="836369"/>
                <a:ext cx="236149" cy="248368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736F9088-5AF9-1B79-990C-10667F5FE522}"/>
                </a:ext>
              </a:extLst>
            </p:cNvPr>
            <p:cNvGrpSpPr/>
            <p:nvPr/>
          </p:nvGrpSpPr>
          <p:grpSpPr>
            <a:xfrm>
              <a:off x="7654243" y="792670"/>
              <a:ext cx="511738" cy="428135"/>
              <a:chOff x="7265884" y="1795936"/>
              <a:chExt cx="511738" cy="428135"/>
            </a:xfrm>
          </p:grpSpPr>
          <p:sp>
            <p:nvSpPr>
              <p:cNvPr id="34" name="Hexagon 6">
                <a:extLst>
                  <a:ext uri="{FF2B5EF4-FFF2-40B4-BE49-F238E27FC236}">
                    <a16:creationId xmlns:a16="http://schemas.microsoft.com/office/drawing/2014/main" id="{595FA23B-A24D-9C8E-6F60-E25A83EDF04A}"/>
                  </a:ext>
                </a:extLst>
              </p:cNvPr>
              <p:cNvSpPr/>
              <p:nvPr/>
            </p:nvSpPr>
            <p:spPr>
              <a:xfrm rot="5400000">
                <a:off x="7307685" y="1754135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5" name="Picture 21" descr="Using gnomAD to Drive Insights in Precision Medicine">
                <a:extLst>
                  <a:ext uri="{FF2B5EF4-FFF2-40B4-BE49-F238E27FC236}">
                    <a16:creationId xmlns:a16="http://schemas.microsoft.com/office/drawing/2014/main" id="{C139A2DA-6E3E-1A09-128C-789B53E0B5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6" t="14871" r="8998" b="18151"/>
              <a:stretch/>
            </p:blipFill>
            <p:spPr bwMode="auto">
              <a:xfrm>
                <a:off x="7307974" y="1925663"/>
                <a:ext cx="432443" cy="174079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6" name="Rechteck 115">
            <a:extLst>
              <a:ext uri="{FF2B5EF4-FFF2-40B4-BE49-F238E27FC236}">
                <a16:creationId xmlns:a16="http://schemas.microsoft.com/office/drawing/2014/main" id="{48D30034-C8DA-0114-2F4D-610B61C84A02}"/>
              </a:ext>
            </a:extLst>
          </p:cNvPr>
          <p:cNvSpPr/>
          <p:nvPr/>
        </p:nvSpPr>
        <p:spPr>
          <a:xfrm>
            <a:off x="9216405" y="4825937"/>
            <a:ext cx="1107872" cy="32205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DBfetch</a:t>
            </a:r>
          </a:p>
        </p:txBody>
      </p:sp>
      <p:cxnSp>
        <p:nvCxnSpPr>
          <p:cNvPr id="173" name="Gewinkelte Verbindung 172">
            <a:extLst>
              <a:ext uri="{FF2B5EF4-FFF2-40B4-BE49-F238E27FC236}">
                <a16:creationId xmlns:a16="http://schemas.microsoft.com/office/drawing/2014/main" id="{921E6E61-5018-E899-B52B-3877614D1A26}"/>
              </a:ext>
            </a:extLst>
          </p:cNvPr>
          <p:cNvCxnSpPr>
            <a:cxnSpLocks/>
            <a:stCxn id="61" idx="2"/>
            <a:endCxn id="274" idx="3"/>
          </p:cNvCxnSpPr>
          <p:nvPr/>
        </p:nvCxnSpPr>
        <p:spPr>
          <a:xfrm rot="5400000">
            <a:off x="7051704" y="3411900"/>
            <a:ext cx="533860" cy="1207410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Abgerundetes Rechteck 183">
            <a:extLst>
              <a:ext uri="{FF2B5EF4-FFF2-40B4-BE49-F238E27FC236}">
                <a16:creationId xmlns:a16="http://schemas.microsoft.com/office/drawing/2014/main" id="{6FFDFCF6-4862-CCC6-EEA4-FCD595CDABA4}"/>
              </a:ext>
            </a:extLst>
          </p:cNvPr>
          <p:cNvSpPr/>
          <p:nvPr/>
        </p:nvSpPr>
        <p:spPr>
          <a:xfrm>
            <a:off x="4037618" y="4160622"/>
            <a:ext cx="1079079" cy="37002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xscan</a:t>
            </a:r>
            <a:endParaRPr lang="en-US" sz="1400" dirty="0"/>
          </a:p>
        </p:txBody>
      </p:sp>
      <p:cxnSp>
        <p:nvCxnSpPr>
          <p:cNvPr id="186" name="Gewinkelte Verbindung 185">
            <a:extLst>
              <a:ext uri="{FF2B5EF4-FFF2-40B4-BE49-F238E27FC236}">
                <a16:creationId xmlns:a16="http://schemas.microsoft.com/office/drawing/2014/main" id="{0383D6AF-9F85-5CC0-3B14-E477A1D87FFD}"/>
              </a:ext>
            </a:extLst>
          </p:cNvPr>
          <p:cNvCxnSpPr>
            <a:cxnSpLocks/>
            <a:stCxn id="184" idx="2"/>
            <a:endCxn id="117" idx="0"/>
          </p:cNvCxnSpPr>
          <p:nvPr/>
        </p:nvCxnSpPr>
        <p:spPr>
          <a:xfrm rot="5400000">
            <a:off x="3403879" y="4274548"/>
            <a:ext cx="917184" cy="1429375"/>
          </a:xfrm>
          <a:prstGeom prst="bentConnector3">
            <a:avLst>
              <a:gd name="adj1" fmla="val 50000"/>
            </a:avLst>
          </a:prstGeom>
          <a:ln w="2857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feld 199">
            <a:extLst>
              <a:ext uri="{FF2B5EF4-FFF2-40B4-BE49-F238E27FC236}">
                <a16:creationId xmlns:a16="http://schemas.microsoft.com/office/drawing/2014/main" id="{23ECDCE5-113B-7D5D-2FE2-C07C6F626E57}"/>
              </a:ext>
            </a:extLst>
          </p:cNvPr>
          <p:cNvSpPr txBox="1"/>
          <p:nvPr/>
        </p:nvSpPr>
        <p:spPr>
          <a:xfrm>
            <a:off x="7188687" y="4969960"/>
            <a:ext cx="142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Human mode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C8D359F3-69FE-B616-F5B3-53790464DA49}"/>
              </a:ext>
            </a:extLst>
          </p:cNvPr>
          <p:cNvSpPr txBox="1"/>
          <p:nvPr/>
        </p:nvSpPr>
        <p:spPr>
          <a:xfrm rot="5400000">
            <a:off x="1820175" y="3922352"/>
            <a:ext cx="164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Non-Human mode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88CCC171-5482-DD54-43CA-E04CCEF75935}"/>
              </a:ext>
            </a:extLst>
          </p:cNvPr>
          <p:cNvSpPr txBox="1"/>
          <p:nvPr/>
        </p:nvSpPr>
        <p:spPr>
          <a:xfrm>
            <a:off x="3994813" y="2932512"/>
            <a:ext cx="172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 Off-targets identification mode</a:t>
            </a:r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3036BBA0-031D-FBE8-4F8F-A276399BA82F}"/>
              </a:ext>
            </a:extLst>
          </p:cNvPr>
          <p:cNvSpPr txBox="1"/>
          <p:nvPr/>
        </p:nvSpPr>
        <p:spPr>
          <a:xfrm>
            <a:off x="7304082" y="2918861"/>
            <a:ext cx="153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2) Peptides annotation mode</a:t>
            </a:r>
          </a:p>
        </p:txBody>
      </p:sp>
      <p:sp>
        <p:nvSpPr>
          <p:cNvPr id="233" name="Pfeil nach rechts 232">
            <a:extLst>
              <a:ext uri="{FF2B5EF4-FFF2-40B4-BE49-F238E27FC236}">
                <a16:creationId xmlns:a16="http://schemas.microsoft.com/office/drawing/2014/main" id="{D79B4863-715B-3492-F52B-E11F0599E968}"/>
              </a:ext>
            </a:extLst>
          </p:cNvPr>
          <p:cNvSpPr/>
          <p:nvPr/>
        </p:nvSpPr>
        <p:spPr>
          <a:xfrm rot="10800000">
            <a:off x="8744921" y="4922735"/>
            <a:ext cx="416110" cy="1284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4" name="Gewinkelte Verbindung 233">
            <a:extLst>
              <a:ext uri="{FF2B5EF4-FFF2-40B4-BE49-F238E27FC236}">
                <a16:creationId xmlns:a16="http://schemas.microsoft.com/office/drawing/2014/main" id="{DD2591F6-27EB-ACDF-1131-69A25E83B609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2933189" y="2309708"/>
            <a:ext cx="792842" cy="38491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Gewinkelte Verbindung 236">
            <a:extLst>
              <a:ext uri="{FF2B5EF4-FFF2-40B4-BE49-F238E27FC236}">
                <a16:creationId xmlns:a16="http://schemas.microsoft.com/office/drawing/2014/main" id="{E0025FB1-A5C0-AE30-901B-51284E3EDEC7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3606274" y="1644612"/>
            <a:ext cx="784853" cy="172309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winkelte Verbindung 239">
            <a:extLst>
              <a:ext uri="{FF2B5EF4-FFF2-40B4-BE49-F238E27FC236}">
                <a16:creationId xmlns:a16="http://schemas.microsoft.com/office/drawing/2014/main" id="{0E155601-044D-603A-A40B-A7920BB5C602}"/>
              </a:ext>
            </a:extLst>
          </p:cNvPr>
          <p:cNvCxnSpPr>
            <a:cxnSpLocks/>
            <a:stCxn id="7" idx="2"/>
            <a:endCxn id="232" idx="0"/>
          </p:cNvCxnSpPr>
          <p:nvPr/>
        </p:nvCxnSpPr>
        <p:spPr>
          <a:xfrm rot="16200000" flipH="1">
            <a:off x="6865179" y="1714309"/>
            <a:ext cx="722083" cy="1687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winkelte Verbindung 242">
            <a:extLst>
              <a:ext uri="{FF2B5EF4-FFF2-40B4-BE49-F238E27FC236}">
                <a16:creationId xmlns:a16="http://schemas.microsoft.com/office/drawing/2014/main" id="{5F086DF2-B891-D0AF-04B9-E2B8BCE58719}"/>
              </a:ext>
            </a:extLst>
          </p:cNvPr>
          <p:cNvCxnSpPr>
            <a:cxnSpLocks/>
          </p:cNvCxnSpPr>
          <p:nvPr/>
        </p:nvCxnSpPr>
        <p:spPr>
          <a:xfrm>
            <a:off x="5026898" y="2144343"/>
            <a:ext cx="1331721" cy="412509"/>
          </a:xfrm>
          <a:prstGeom prst="bentConnector3">
            <a:avLst>
              <a:gd name="adj1" fmla="val 955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FBA06C4D-0FDF-E1D7-69AC-F8018BD5FB9F}"/>
              </a:ext>
            </a:extLst>
          </p:cNvPr>
          <p:cNvCxnSpPr>
            <a:cxnSpLocks/>
            <a:stCxn id="12" idx="2"/>
            <a:endCxn id="231" idx="0"/>
          </p:cNvCxnSpPr>
          <p:nvPr/>
        </p:nvCxnSpPr>
        <p:spPr>
          <a:xfrm flipH="1">
            <a:off x="4857580" y="2113735"/>
            <a:ext cx="2669" cy="8187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6EEA6064-62AA-6F5A-732C-ED4DB4CE8E37}"/>
              </a:ext>
            </a:extLst>
          </p:cNvPr>
          <p:cNvCxnSpPr>
            <a:cxnSpLocks/>
          </p:cNvCxnSpPr>
          <p:nvPr/>
        </p:nvCxnSpPr>
        <p:spPr>
          <a:xfrm>
            <a:off x="6248257" y="3781460"/>
            <a:ext cx="0" cy="313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winkelte Verbindung 271">
            <a:extLst>
              <a:ext uri="{FF2B5EF4-FFF2-40B4-BE49-F238E27FC236}">
                <a16:creationId xmlns:a16="http://schemas.microsoft.com/office/drawing/2014/main" id="{FDEAD3FB-F13A-8957-72B1-5AB64D942D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79703" y="5047209"/>
            <a:ext cx="2512478" cy="382248"/>
          </a:xfrm>
          <a:prstGeom prst="bentConnector3">
            <a:avLst>
              <a:gd name="adj1" fmla="val 99947"/>
            </a:avLst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A2CC9442-31A7-E8A7-FB65-7A894AEDB908}"/>
              </a:ext>
            </a:extLst>
          </p:cNvPr>
          <p:cNvCxnSpPr>
            <a:cxnSpLocks/>
          </p:cNvCxnSpPr>
          <p:nvPr/>
        </p:nvCxnSpPr>
        <p:spPr>
          <a:xfrm>
            <a:off x="6358619" y="4413296"/>
            <a:ext cx="0" cy="45076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4" name="Rechteck 273">
            <a:extLst>
              <a:ext uri="{FF2B5EF4-FFF2-40B4-BE49-F238E27FC236}">
                <a16:creationId xmlns:a16="http://schemas.microsoft.com/office/drawing/2014/main" id="{C792CF9F-00DC-5C34-0DF9-49CEA5AE41C9}"/>
              </a:ext>
            </a:extLst>
          </p:cNvPr>
          <p:cNvSpPr/>
          <p:nvPr/>
        </p:nvSpPr>
        <p:spPr>
          <a:xfrm>
            <a:off x="5799171" y="4151774"/>
            <a:ext cx="915758" cy="26152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hteck 275">
            <a:extLst>
              <a:ext uri="{FF2B5EF4-FFF2-40B4-BE49-F238E27FC236}">
                <a16:creationId xmlns:a16="http://schemas.microsoft.com/office/drawing/2014/main" id="{CB5383BF-2646-44ED-BE3C-1FEC0FE1370C}"/>
              </a:ext>
            </a:extLst>
          </p:cNvPr>
          <p:cNvSpPr/>
          <p:nvPr/>
        </p:nvSpPr>
        <p:spPr>
          <a:xfrm>
            <a:off x="5792179" y="4864062"/>
            <a:ext cx="943344" cy="25336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enedata: Solutions for Digitalizing ...">
            <a:extLst>
              <a:ext uri="{FF2B5EF4-FFF2-40B4-BE49-F238E27FC236}">
                <a16:creationId xmlns:a16="http://schemas.microsoft.com/office/drawing/2014/main" id="{DFBB9D98-3E09-B715-1C6A-3EF03B26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2" y="5535300"/>
            <a:ext cx="625759" cy="62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F3215F9C-ABBA-8C63-5D05-1F7DE21C114C}"/>
              </a:ext>
            </a:extLst>
          </p:cNvPr>
          <p:cNvCxnSpPr>
            <a:cxnSpLocks/>
            <a:stCxn id="117" idx="1"/>
            <a:endCxn id="3074" idx="3"/>
          </p:cNvCxnSpPr>
          <p:nvPr/>
        </p:nvCxnSpPr>
        <p:spPr>
          <a:xfrm flipH="1">
            <a:off x="1903691" y="5838421"/>
            <a:ext cx="853498" cy="9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27628AD-2834-BC46-77B0-449FBB77B948}"/>
              </a:ext>
            </a:extLst>
          </p:cNvPr>
          <p:cNvCxnSpPr>
            <a:cxnSpLocks/>
            <a:stCxn id="58" idx="2"/>
            <a:endCxn id="117" idx="0"/>
          </p:cNvCxnSpPr>
          <p:nvPr/>
        </p:nvCxnSpPr>
        <p:spPr>
          <a:xfrm flipH="1">
            <a:off x="3147783" y="3289618"/>
            <a:ext cx="1" cy="2158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4DB19FE6-D09D-7EF9-983A-42CC8EBD7B2C}"/>
              </a:ext>
            </a:extLst>
          </p:cNvPr>
          <p:cNvSpPr/>
          <p:nvPr/>
        </p:nvSpPr>
        <p:spPr>
          <a:xfrm rot="5400000">
            <a:off x="9562286" y="4490935"/>
            <a:ext cx="416110" cy="1284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7" name="Grafik 116" descr="Klemmbrett teilweise angekreuzt mit einfarbiger Füllung">
            <a:extLst>
              <a:ext uri="{FF2B5EF4-FFF2-40B4-BE49-F238E27FC236}">
                <a16:creationId xmlns:a16="http://schemas.microsoft.com/office/drawing/2014/main" id="{371E8D0A-F567-543C-7DB1-52309D48E4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7189" y="5447827"/>
            <a:ext cx="781188" cy="7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5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221021_BioCopy">
      <a:dk1>
        <a:srgbClr val="2C4155"/>
      </a:dk1>
      <a:lt1>
        <a:srgbClr val="FFFFFF"/>
      </a:lt1>
      <a:dk2>
        <a:srgbClr val="438D99"/>
      </a:dk2>
      <a:lt2>
        <a:srgbClr val="FFFFFF"/>
      </a:lt2>
      <a:accent1>
        <a:srgbClr val="A2C510"/>
      </a:accent1>
      <a:accent2>
        <a:srgbClr val="98D0BC"/>
      </a:accent2>
      <a:accent3>
        <a:srgbClr val="EAD7A3"/>
      </a:accent3>
      <a:accent4>
        <a:srgbClr val="8ECAE6"/>
      </a:accent4>
      <a:accent5>
        <a:srgbClr val="FBB800"/>
      </a:accent5>
      <a:accent6>
        <a:srgbClr val="C61E19"/>
      </a:accent6>
      <a:hlink>
        <a:srgbClr val="00508A"/>
      </a:hlink>
      <a:folHlink>
        <a:srgbClr val="66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ppt_Template" id="{E35813C6-FC67-9442-A573-6BECD539666D}" vid="{7F45C396-A926-8342-A19A-DBF085240AD8}"/>
    </a:ext>
  </a:extLst>
</a:theme>
</file>

<file path=ppt/theme/theme2.xml><?xml version="1.0" encoding="utf-8"?>
<a:theme xmlns:a="http://schemas.openxmlformats.org/drawingml/2006/main" name="1_Office">
  <a:themeElements>
    <a:clrScheme name="221021_BioCopy">
      <a:dk1>
        <a:srgbClr val="2C4155"/>
      </a:dk1>
      <a:lt1>
        <a:srgbClr val="FFFFFF"/>
      </a:lt1>
      <a:dk2>
        <a:srgbClr val="438D99"/>
      </a:dk2>
      <a:lt2>
        <a:srgbClr val="FFFFFF"/>
      </a:lt2>
      <a:accent1>
        <a:srgbClr val="A2C510"/>
      </a:accent1>
      <a:accent2>
        <a:srgbClr val="98D0BC"/>
      </a:accent2>
      <a:accent3>
        <a:srgbClr val="EAD7A3"/>
      </a:accent3>
      <a:accent4>
        <a:srgbClr val="8ECAE6"/>
      </a:accent4>
      <a:accent5>
        <a:srgbClr val="FBB800"/>
      </a:accent5>
      <a:accent6>
        <a:srgbClr val="C61E19"/>
      </a:accent6>
      <a:hlink>
        <a:srgbClr val="00508A"/>
      </a:hlink>
      <a:folHlink>
        <a:srgbClr val="66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ppt_Template" id="{E35813C6-FC67-9442-A573-6BECD539666D}" vid="{EC89B3A0-62BF-BC43-8614-260CC464B52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2CB610795BC8E4D8153E00C59D3E91E" ma:contentTypeVersion="4" ma:contentTypeDescription="Ein neues Dokument erstellen." ma:contentTypeScope="" ma:versionID="b5b7f4c87e9015e0dfb0bd9dd911d58f">
  <xsd:schema xmlns:xsd="http://www.w3.org/2001/XMLSchema" xmlns:xs="http://www.w3.org/2001/XMLSchema" xmlns:p="http://schemas.microsoft.com/office/2006/metadata/properties" xmlns:ns2="58c7eb9f-0c5f-4084-a4cb-93ad0fe41430" targetNamespace="http://schemas.microsoft.com/office/2006/metadata/properties" ma:root="true" ma:fieldsID="55c6d12515d1975240167c53cdb3f727" ns2:_="">
    <xsd:import namespace="58c7eb9f-0c5f-4084-a4cb-93ad0fe414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7eb9f-0c5f-4084-a4cb-93ad0fe414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FA5312-E5BF-4517-A6A7-77F492ECBB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FC18A8-67EB-4102-90C3-12FE6B4BFC6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C5D8855-9C12-4B94-8411-B4ECE660A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7eb9f-0c5f-4084-a4cb-93ad0fe414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683</Words>
  <Application>Microsoft Macintosh PowerPoint</Application>
  <PresentationFormat>Breitbild</PresentationFormat>
  <Paragraphs>239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Office</vt:lpstr>
      <vt:lpstr>1_Office</vt:lpstr>
      <vt:lpstr>Patent and paper prep</vt:lpstr>
      <vt:lpstr>Figure 1</vt:lpstr>
      <vt:lpstr>SNPs in peptides with high risk</vt:lpstr>
      <vt:lpstr>PowerPoint-Präsentation</vt:lpstr>
      <vt:lpstr>Score results with reference AB</vt:lpstr>
      <vt:lpstr>PowerPoint-Präsentation</vt:lpstr>
      <vt:lpstr>PowerPoint-Präsentation</vt:lpstr>
      <vt:lpstr>Benchmark &amp; Validation </vt:lpstr>
      <vt:lpstr>Figure 1: EpiTox overall</vt:lpstr>
      <vt:lpstr>Figure 2: pepmatch vs. blastp</vt:lpstr>
      <vt:lpstr>Figure 3: findtopes</vt:lpstr>
      <vt:lpstr>Figure 4: mutation logic</vt:lpstr>
      <vt:lpstr>Figure 5: PrediTopes affinity vs. presentation</vt:lpstr>
      <vt:lpstr>Figure 6: PrediTopes annotation</vt:lpstr>
      <vt:lpstr>Figure 7: bi-features score</vt:lpstr>
      <vt:lpstr>Biophysical properties correlation</vt:lpstr>
      <vt:lpstr>Biophysical properties – clustering </vt:lpstr>
      <vt:lpstr>Figure 8: multi-features score</vt:lpstr>
      <vt:lpstr>Figure 9: xscan motif binding</vt:lpstr>
      <vt:lpstr>Figure1: SNPs integration</vt:lpstr>
      <vt:lpstr>Figure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Hoor Al-Hasani</dc:creator>
  <cp:lastModifiedBy>Hoor Al-Hasani</cp:lastModifiedBy>
  <cp:revision>66</cp:revision>
  <dcterms:created xsi:type="dcterms:W3CDTF">2025-08-19T14:24:39Z</dcterms:created>
  <dcterms:modified xsi:type="dcterms:W3CDTF">2025-10-06T10:57:16Z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0x01010062CB610795BC8E4D8153E00C59D3E91E</vt:lpwstr>
  </property>
</Properties>
</file>